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</p:sldMasterIdLst>
  <p:notesMasterIdLst>
    <p:notesMasterId r:id="rId37"/>
  </p:notesMasterIdLst>
  <p:handoutMasterIdLst>
    <p:handoutMasterId r:id="rId38"/>
  </p:handoutMasterIdLst>
  <p:sldIdLst>
    <p:sldId id="308" r:id="rId2"/>
    <p:sldId id="311" r:id="rId3"/>
    <p:sldId id="304" r:id="rId4"/>
    <p:sldId id="312" r:id="rId5"/>
    <p:sldId id="310" r:id="rId6"/>
    <p:sldId id="316" r:id="rId7"/>
    <p:sldId id="309" r:id="rId8"/>
    <p:sldId id="268" r:id="rId9"/>
    <p:sldId id="264" r:id="rId10"/>
    <p:sldId id="274" r:id="rId11"/>
    <p:sldId id="270" r:id="rId12"/>
    <p:sldId id="275" r:id="rId13"/>
    <p:sldId id="271" r:id="rId14"/>
    <p:sldId id="276" r:id="rId15"/>
    <p:sldId id="294" r:id="rId16"/>
    <p:sldId id="265" r:id="rId17"/>
    <p:sldId id="296" r:id="rId18"/>
    <p:sldId id="297" r:id="rId19"/>
    <p:sldId id="298" r:id="rId20"/>
    <p:sldId id="299" r:id="rId21"/>
    <p:sldId id="300" r:id="rId22"/>
    <p:sldId id="301" r:id="rId23"/>
    <p:sldId id="303" r:id="rId24"/>
    <p:sldId id="317" r:id="rId25"/>
    <p:sldId id="302" r:id="rId26"/>
    <p:sldId id="269" r:id="rId27"/>
    <p:sldId id="277" r:id="rId28"/>
    <p:sldId id="278" r:id="rId29"/>
    <p:sldId id="279" r:id="rId30"/>
    <p:sldId id="280" r:id="rId31"/>
    <p:sldId id="281" r:id="rId32"/>
    <p:sldId id="314" r:id="rId33"/>
    <p:sldId id="318" r:id="rId34"/>
    <p:sldId id="315" r:id="rId35"/>
    <p:sldId id="313" r:id="rId36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66F00"/>
    <a:srgbClr val="D2AA00"/>
    <a:srgbClr val="E66300"/>
    <a:srgbClr val="D2C8FE"/>
    <a:srgbClr val="EAC466"/>
    <a:srgbClr val="FFFFFF"/>
    <a:srgbClr val="FEFEFE"/>
    <a:srgbClr val="898989"/>
    <a:srgbClr val="B90F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>
        <p:scale>
          <a:sx n="98" d="100"/>
          <a:sy n="98" d="100"/>
        </p:scale>
        <p:origin x="954" y="22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howGuides="1">
      <p:cViewPr varScale="1">
        <p:scale>
          <a:sx n="59" d="100"/>
          <a:sy n="59" d="100"/>
        </p:scale>
        <p:origin x="2995" y="67"/>
      </p:cViewPr>
      <p:guideLst/>
    </p:cSldViewPr>
  </p:notesViewPr>
  <p:gridSpacing cx="360000" cy="3600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6CAC837-AB29-4241-BE01-98044E0E3355}" type="doc">
      <dgm:prSet loTypeId="urn:microsoft.com/office/officeart/2005/8/layout/hList1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C78208C0-A6A1-47E9-AB70-C7C27E6B2B25}">
      <dgm:prSet phldrT="[文本]" custT="1"/>
      <dgm:spPr/>
      <dgm:t>
        <a:bodyPr/>
        <a:lstStyle/>
        <a:p>
          <a:r>
            <a:rPr lang="en-US" altLang="zh-CN" sz="2800" dirty="0"/>
            <a:t>Data</a:t>
          </a:r>
          <a:endParaRPr lang="zh-CN" altLang="en-US" sz="2800" dirty="0"/>
        </a:p>
      </dgm:t>
    </dgm:pt>
    <dgm:pt modelId="{738B526C-3645-475D-9A14-342D75153668}" type="parTrans" cxnId="{6247FCBF-43C0-4EF7-BD52-80AFEFF67767}">
      <dgm:prSet/>
      <dgm:spPr/>
      <dgm:t>
        <a:bodyPr/>
        <a:lstStyle/>
        <a:p>
          <a:endParaRPr lang="zh-CN" altLang="en-US" sz="1600"/>
        </a:p>
      </dgm:t>
    </dgm:pt>
    <dgm:pt modelId="{B8A0193A-E3DB-413A-BC6E-7B87516891DA}" type="sibTrans" cxnId="{6247FCBF-43C0-4EF7-BD52-80AFEFF67767}">
      <dgm:prSet/>
      <dgm:spPr/>
      <dgm:t>
        <a:bodyPr/>
        <a:lstStyle/>
        <a:p>
          <a:endParaRPr lang="zh-CN" altLang="en-US" sz="1600"/>
        </a:p>
      </dgm:t>
    </dgm:pt>
    <dgm:pt modelId="{8B63D2D4-A463-48B3-94D7-5F48C9B5945E}">
      <dgm:prSet phldrT="[文本]" custT="1"/>
      <dgm:spPr/>
      <dgm:t>
        <a:bodyPr/>
        <a:lstStyle/>
        <a:p>
          <a:r>
            <a:rPr lang="en-US" altLang="zh-CN" sz="1600" kern="1200" dirty="0"/>
            <a:t>Dataset: More high quality dataset for model training.</a:t>
          </a:r>
          <a:endParaRPr lang="zh-CN" altLang="en-US" sz="1600" kern="1200" dirty="0"/>
        </a:p>
      </dgm:t>
    </dgm:pt>
    <dgm:pt modelId="{A3033ED4-0584-4A64-A1F5-04546E3FF322}" type="parTrans" cxnId="{CC1EC609-2C5C-4F08-A3B3-1EBFA0759F6C}">
      <dgm:prSet/>
      <dgm:spPr/>
      <dgm:t>
        <a:bodyPr/>
        <a:lstStyle/>
        <a:p>
          <a:endParaRPr lang="zh-CN" altLang="en-US" sz="1600"/>
        </a:p>
      </dgm:t>
    </dgm:pt>
    <dgm:pt modelId="{1566C6C4-CCAF-4CC6-8CBC-17C755978B02}" type="sibTrans" cxnId="{CC1EC609-2C5C-4F08-A3B3-1EBFA0759F6C}">
      <dgm:prSet/>
      <dgm:spPr/>
      <dgm:t>
        <a:bodyPr/>
        <a:lstStyle/>
        <a:p>
          <a:endParaRPr lang="zh-CN" altLang="en-US" sz="1600"/>
        </a:p>
      </dgm:t>
    </dgm:pt>
    <dgm:pt modelId="{595DFEE9-4BBD-4DA6-BA1A-650FCE2DFCEC}">
      <dgm:prSet phldrT="[文本]" custT="1"/>
      <dgm:spPr/>
      <dgm:t>
        <a:bodyPr/>
        <a:lstStyle/>
        <a:p>
          <a:r>
            <a:rPr lang="en-US" altLang="zh-C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Augmentation: Use bounding box in the annotation to get position information more precisely.</a:t>
          </a: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+mn-ea"/>
            <a:cs typeface="+mn-cs"/>
          </a:endParaRPr>
        </a:p>
      </dgm:t>
    </dgm:pt>
    <dgm:pt modelId="{785726A7-8221-41E7-9418-0781DC18052F}" type="parTrans" cxnId="{E0C7DEBD-4575-4105-B7B0-50EDBDFF24B5}">
      <dgm:prSet/>
      <dgm:spPr/>
      <dgm:t>
        <a:bodyPr/>
        <a:lstStyle/>
        <a:p>
          <a:endParaRPr lang="zh-CN" altLang="en-US" sz="1600"/>
        </a:p>
      </dgm:t>
    </dgm:pt>
    <dgm:pt modelId="{EFE6BB25-04D1-44D6-B836-E433252E0900}" type="sibTrans" cxnId="{E0C7DEBD-4575-4105-B7B0-50EDBDFF24B5}">
      <dgm:prSet/>
      <dgm:spPr/>
      <dgm:t>
        <a:bodyPr/>
        <a:lstStyle/>
        <a:p>
          <a:endParaRPr lang="zh-CN" altLang="en-US" sz="1600"/>
        </a:p>
      </dgm:t>
    </dgm:pt>
    <dgm:pt modelId="{A0DE342D-C3FA-4DAB-993C-D504F9885A1C}">
      <dgm:prSet phldrT="[文本]" custT="1"/>
      <dgm:spPr/>
      <dgm:t>
        <a:bodyPr/>
        <a:lstStyle/>
        <a:p>
          <a:r>
            <a:rPr lang="en-US" altLang="zh-CN" sz="2800" dirty="0"/>
            <a:t>Model</a:t>
          </a:r>
          <a:endParaRPr lang="zh-CN" altLang="en-US" sz="2800" dirty="0"/>
        </a:p>
      </dgm:t>
    </dgm:pt>
    <dgm:pt modelId="{D4EA7744-95D2-4E5A-9F5D-3D6E11D87D70}" type="parTrans" cxnId="{B04F8FF3-E1E2-4F13-AC6E-C7C43A449C66}">
      <dgm:prSet/>
      <dgm:spPr/>
      <dgm:t>
        <a:bodyPr/>
        <a:lstStyle/>
        <a:p>
          <a:endParaRPr lang="zh-CN" altLang="en-US" sz="1600"/>
        </a:p>
      </dgm:t>
    </dgm:pt>
    <dgm:pt modelId="{1080389A-0792-4DFF-81D4-33EC5D76F69C}" type="sibTrans" cxnId="{B04F8FF3-E1E2-4F13-AC6E-C7C43A449C66}">
      <dgm:prSet/>
      <dgm:spPr/>
      <dgm:t>
        <a:bodyPr/>
        <a:lstStyle/>
        <a:p>
          <a:endParaRPr lang="zh-CN" altLang="en-US" sz="1600"/>
        </a:p>
      </dgm:t>
    </dgm:pt>
    <dgm:pt modelId="{1943D565-42D2-4327-BF9E-D1C6C5FDC29F}">
      <dgm:prSet phldrT="[文本]" custT="1"/>
      <dgm:spPr/>
      <dgm:t>
        <a:bodyPr/>
        <a:lstStyle/>
        <a:p>
          <a:r>
            <a:rPr lang="en-US" altLang="zh-CN" sz="1600" dirty="0"/>
            <a:t>Training: More variety of models such as </a:t>
          </a:r>
          <a:r>
            <a:rPr lang="en-US" altLang="zh-CN" sz="1600" dirty="0" err="1"/>
            <a:t>DenseNet</a:t>
          </a:r>
          <a:r>
            <a:rPr lang="en-US" altLang="zh-CN" sz="1600" dirty="0"/>
            <a:t>, </a:t>
          </a:r>
          <a:r>
            <a:rPr lang="en-US" altLang="zh-CN" sz="1600" dirty="0" err="1"/>
            <a:t>InceptionNet</a:t>
          </a:r>
          <a:r>
            <a:rPr lang="en-US" altLang="zh-CN" sz="1600" dirty="0"/>
            <a:t> and ResNet-152, which can use majority voting.</a:t>
          </a:r>
          <a:endParaRPr lang="zh-CN" altLang="en-US" sz="1600" dirty="0"/>
        </a:p>
      </dgm:t>
    </dgm:pt>
    <dgm:pt modelId="{D73A0724-D1FB-4EC2-8160-C388BE9ED510}" type="parTrans" cxnId="{2B9F182C-8D8F-461D-BB98-68530B696FAD}">
      <dgm:prSet/>
      <dgm:spPr/>
      <dgm:t>
        <a:bodyPr/>
        <a:lstStyle/>
        <a:p>
          <a:endParaRPr lang="zh-CN" altLang="en-US" sz="1600"/>
        </a:p>
      </dgm:t>
    </dgm:pt>
    <dgm:pt modelId="{55BD5D6E-F55E-4889-9383-C49379A1C2A2}" type="sibTrans" cxnId="{2B9F182C-8D8F-461D-BB98-68530B696FAD}">
      <dgm:prSet/>
      <dgm:spPr/>
      <dgm:t>
        <a:bodyPr/>
        <a:lstStyle/>
        <a:p>
          <a:endParaRPr lang="zh-CN" altLang="en-US" sz="1600"/>
        </a:p>
      </dgm:t>
    </dgm:pt>
    <dgm:pt modelId="{7E95CC17-B13F-4C79-B85A-89AC742D05E2}">
      <dgm:prSet phldrT="[文本]" custT="1"/>
      <dgm:spPr/>
      <dgm:t>
        <a:bodyPr/>
        <a:lstStyle/>
        <a:p>
          <a:r>
            <a:rPr lang="en-US" altLang="zh-CN" sz="2800" dirty="0"/>
            <a:t>UI</a:t>
          </a:r>
          <a:r>
            <a:rPr lang="en-US" altLang="zh-CN" sz="4400" dirty="0"/>
            <a:t> </a:t>
          </a:r>
          <a:endParaRPr lang="zh-CN" altLang="en-US" sz="4400" dirty="0"/>
        </a:p>
      </dgm:t>
    </dgm:pt>
    <dgm:pt modelId="{16B53E07-61A3-449E-9893-8E447B21747E}" type="parTrans" cxnId="{54031161-D0E2-4788-8203-9002D74927D5}">
      <dgm:prSet/>
      <dgm:spPr/>
      <dgm:t>
        <a:bodyPr/>
        <a:lstStyle/>
        <a:p>
          <a:endParaRPr lang="zh-CN" altLang="en-US" sz="1600"/>
        </a:p>
      </dgm:t>
    </dgm:pt>
    <dgm:pt modelId="{48AEE0C7-25C6-4B4E-8025-E23B8523BC1F}" type="sibTrans" cxnId="{54031161-D0E2-4788-8203-9002D74927D5}">
      <dgm:prSet/>
      <dgm:spPr/>
      <dgm:t>
        <a:bodyPr/>
        <a:lstStyle/>
        <a:p>
          <a:endParaRPr lang="zh-CN" altLang="en-US" sz="1600"/>
        </a:p>
      </dgm:t>
    </dgm:pt>
    <dgm:pt modelId="{8071BE0D-36CC-4E8C-A9EC-CF0B097E5A88}">
      <dgm:prSet phldrT="[文本]" custT="1"/>
      <dgm:spPr/>
      <dgm:t>
        <a:bodyPr/>
        <a:lstStyle/>
        <a:p>
          <a:r>
            <a:rPr lang="en-US" altLang="zh-CN" sz="1400" dirty="0"/>
            <a:t>More user-friendly functionalities: archives, alarms, etc.</a:t>
          </a:r>
          <a:endParaRPr lang="zh-CN" altLang="en-US" sz="1400" dirty="0"/>
        </a:p>
      </dgm:t>
    </dgm:pt>
    <dgm:pt modelId="{BACBE18E-7CDF-4041-BB15-DA6E61760BC7}" type="parTrans" cxnId="{35443075-287A-4BB3-B778-61D5E209EA06}">
      <dgm:prSet/>
      <dgm:spPr/>
      <dgm:t>
        <a:bodyPr/>
        <a:lstStyle/>
        <a:p>
          <a:endParaRPr lang="zh-CN" altLang="en-US" sz="1600"/>
        </a:p>
      </dgm:t>
    </dgm:pt>
    <dgm:pt modelId="{13F42865-1E6B-454B-AE7B-99113F66B740}" type="sibTrans" cxnId="{35443075-287A-4BB3-B778-61D5E209EA06}">
      <dgm:prSet/>
      <dgm:spPr/>
      <dgm:t>
        <a:bodyPr/>
        <a:lstStyle/>
        <a:p>
          <a:endParaRPr lang="zh-CN" altLang="en-US" sz="1600"/>
        </a:p>
      </dgm:t>
    </dgm:pt>
    <dgm:pt modelId="{DE8D75C5-28FD-4CAE-BA17-0D2044D170F6}">
      <dgm:prSet phldrT="[文本]" custT="1"/>
      <dgm:spPr/>
      <dgm:t>
        <a:bodyPr/>
        <a:lstStyle/>
        <a:p>
          <a:r>
            <a:rPr lang="en-US" altLang="zh-CN" sz="1400" dirty="0"/>
            <a:t>More platforms supported</a:t>
          </a:r>
          <a:endParaRPr lang="zh-CN" altLang="en-US" sz="1400" dirty="0"/>
        </a:p>
      </dgm:t>
    </dgm:pt>
    <dgm:pt modelId="{B20577F0-8E05-4159-A302-122B048A7087}" type="parTrans" cxnId="{F30333A5-F070-42A9-94C1-43F0D287B9B0}">
      <dgm:prSet/>
      <dgm:spPr/>
      <dgm:t>
        <a:bodyPr/>
        <a:lstStyle/>
        <a:p>
          <a:endParaRPr lang="zh-CN" altLang="en-US" sz="1600"/>
        </a:p>
      </dgm:t>
    </dgm:pt>
    <dgm:pt modelId="{B6CBA198-72D0-422E-8117-0AE57CB58684}" type="sibTrans" cxnId="{F30333A5-F070-42A9-94C1-43F0D287B9B0}">
      <dgm:prSet/>
      <dgm:spPr/>
      <dgm:t>
        <a:bodyPr/>
        <a:lstStyle/>
        <a:p>
          <a:endParaRPr lang="zh-CN" altLang="en-US" sz="1600"/>
        </a:p>
      </dgm:t>
    </dgm:pt>
    <dgm:pt modelId="{96536F57-1E3F-419E-A0D0-2117DF264229}">
      <dgm:prSet phldrT="[文本]" custT="1"/>
      <dgm:spPr/>
      <dgm:t>
        <a:bodyPr/>
        <a:lstStyle/>
        <a:p>
          <a:endParaRPr lang="zh-CN" altLang="en-US" sz="1600" kern="1200" dirty="0"/>
        </a:p>
      </dgm:t>
    </dgm:pt>
    <dgm:pt modelId="{1D4DB615-55E3-449D-AC46-70933B092C43}" type="parTrans" cxnId="{8C4B14FC-4F8F-49B5-A262-5AFBF61BB0BE}">
      <dgm:prSet/>
      <dgm:spPr/>
      <dgm:t>
        <a:bodyPr/>
        <a:lstStyle/>
        <a:p>
          <a:endParaRPr lang="zh-CN" altLang="en-US" sz="1600"/>
        </a:p>
      </dgm:t>
    </dgm:pt>
    <dgm:pt modelId="{5A44E148-3566-409B-956D-3D5D3F6B1FA1}" type="sibTrans" cxnId="{8C4B14FC-4F8F-49B5-A262-5AFBF61BB0BE}">
      <dgm:prSet/>
      <dgm:spPr/>
      <dgm:t>
        <a:bodyPr/>
        <a:lstStyle/>
        <a:p>
          <a:endParaRPr lang="zh-CN" altLang="en-US" sz="1600"/>
        </a:p>
      </dgm:t>
    </dgm:pt>
    <dgm:pt modelId="{D53128FD-144F-4EDF-A40A-7EF17E8F3F86}">
      <dgm:prSet phldrT="[文本]" custT="1"/>
      <dgm:spPr/>
      <dgm:t>
        <a:bodyPr/>
        <a:lstStyle/>
        <a:p>
          <a:endParaRPr lang="zh-CN" altLang="en-US" sz="1400" dirty="0"/>
        </a:p>
      </dgm:t>
    </dgm:pt>
    <dgm:pt modelId="{C57E3C5A-694C-457C-8A2E-E1ECF75AC8F9}" type="parTrans" cxnId="{DC5B3C1C-1731-488B-BB67-EE363633FE81}">
      <dgm:prSet/>
      <dgm:spPr/>
      <dgm:t>
        <a:bodyPr/>
        <a:lstStyle/>
        <a:p>
          <a:endParaRPr lang="zh-CN" altLang="en-US" sz="1600"/>
        </a:p>
      </dgm:t>
    </dgm:pt>
    <dgm:pt modelId="{98761982-9766-4FD5-A28E-EAABE89EF0AF}" type="sibTrans" cxnId="{DC5B3C1C-1731-488B-BB67-EE363633FE81}">
      <dgm:prSet/>
      <dgm:spPr/>
      <dgm:t>
        <a:bodyPr/>
        <a:lstStyle/>
        <a:p>
          <a:endParaRPr lang="zh-CN" altLang="en-US" sz="1600"/>
        </a:p>
      </dgm:t>
    </dgm:pt>
    <dgm:pt modelId="{FEF0B682-5CA4-4315-9BDC-ED30158D42B4}">
      <dgm:prSet phldrT="[文本]" custT="1"/>
      <dgm:spPr/>
      <dgm:t>
        <a:bodyPr/>
        <a:lstStyle/>
        <a:p>
          <a:r>
            <a:rPr lang="en-US" altLang="zh-CN" sz="1600" dirty="0"/>
            <a:t>Training: More Epochs, different hypermeters research such as MC dropout</a:t>
          </a:r>
          <a:endParaRPr lang="zh-CN" altLang="en-US" sz="1600" dirty="0"/>
        </a:p>
      </dgm:t>
    </dgm:pt>
    <dgm:pt modelId="{D2ED331B-9A82-4AE0-9A93-D9F5B0F4AE79}" type="parTrans" cxnId="{1F5869C0-4F4F-4D9E-8BB1-02CAB3154CF5}">
      <dgm:prSet/>
      <dgm:spPr/>
      <dgm:t>
        <a:bodyPr/>
        <a:lstStyle/>
        <a:p>
          <a:endParaRPr lang="zh-CN" altLang="en-US" sz="1600"/>
        </a:p>
      </dgm:t>
    </dgm:pt>
    <dgm:pt modelId="{A80674B4-F10E-4533-9A03-CA6272D141F9}" type="sibTrans" cxnId="{1F5869C0-4F4F-4D9E-8BB1-02CAB3154CF5}">
      <dgm:prSet/>
      <dgm:spPr/>
      <dgm:t>
        <a:bodyPr/>
        <a:lstStyle/>
        <a:p>
          <a:endParaRPr lang="zh-CN" altLang="en-US" sz="1600"/>
        </a:p>
      </dgm:t>
    </dgm:pt>
    <dgm:pt modelId="{057AF04B-7711-4ED9-AD54-7FDAA23E5142}">
      <dgm:prSet phldrT="[文本]" custT="1"/>
      <dgm:spPr/>
      <dgm:t>
        <a:bodyPr/>
        <a:lstStyle/>
        <a:p>
          <a:endParaRPr lang="zh-CN" altLang="en-US" sz="1600" dirty="0"/>
        </a:p>
      </dgm:t>
    </dgm:pt>
    <dgm:pt modelId="{C514F2FA-056F-4B64-B4F5-60C6C50711B4}" type="parTrans" cxnId="{61252D98-9D3B-42A0-9D40-D6FF1F792AF9}">
      <dgm:prSet/>
      <dgm:spPr/>
      <dgm:t>
        <a:bodyPr/>
        <a:lstStyle/>
        <a:p>
          <a:endParaRPr lang="zh-CN" altLang="en-US" sz="1600"/>
        </a:p>
      </dgm:t>
    </dgm:pt>
    <dgm:pt modelId="{B73A6E6B-B572-484E-AE74-5F7B7CA3D6BB}" type="sibTrans" cxnId="{61252D98-9D3B-42A0-9D40-D6FF1F792AF9}">
      <dgm:prSet/>
      <dgm:spPr/>
      <dgm:t>
        <a:bodyPr/>
        <a:lstStyle/>
        <a:p>
          <a:endParaRPr lang="zh-CN" altLang="en-US" sz="1600"/>
        </a:p>
      </dgm:t>
    </dgm:pt>
    <dgm:pt modelId="{268F46C8-92C0-4440-92FB-44A554EA68EC}" type="pres">
      <dgm:prSet presAssocID="{66CAC837-AB29-4241-BE01-98044E0E3355}" presName="Name0" presStyleCnt="0">
        <dgm:presLayoutVars>
          <dgm:dir/>
          <dgm:animLvl val="lvl"/>
          <dgm:resizeHandles val="exact"/>
        </dgm:presLayoutVars>
      </dgm:prSet>
      <dgm:spPr/>
    </dgm:pt>
    <dgm:pt modelId="{119F7D00-5A3E-426F-92B9-316713A59976}" type="pres">
      <dgm:prSet presAssocID="{C78208C0-A6A1-47E9-AB70-C7C27E6B2B25}" presName="composite" presStyleCnt="0"/>
      <dgm:spPr/>
    </dgm:pt>
    <dgm:pt modelId="{4F2AFD65-075E-4497-ACB0-929391C8CEB7}" type="pres">
      <dgm:prSet presAssocID="{C78208C0-A6A1-47E9-AB70-C7C27E6B2B25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F5DC6B90-E1F8-453B-8E73-ABC48B54FE46}" type="pres">
      <dgm:prSet presAssocID="{C78208C0-A6A1-47E9-AB70-C7C27E6B2B25}" presName="desTx" presStyleLbl="alignAccFollowNode1" presStyleIdx="0" presStyleCnt="3">
        <dgm:presLayoutVars>
          <dgm:bulletEnabled val="1"/>
        </dgm:presLayoutVars>
      </dgm:prSet>
      <dgm:spPr/>
    </dgm:pt>
    <dgm:pt modelId="{216D5920-92A1-42E6-9377-48B1BE64DFA6}" type="pres">
      <dgm:prSet presAssocID="{B8A0193A-E3DB-413A-BC6E-7B87516891DA}" presName="space" presStyleCnt="0"/>
      <dgm:spPr/>
    </dgm:pt>
    <dgm:pt modelId="{19B52433-CFD5-4A80-BB8A-27186796DEDA}" type="pres">
      <dgm:prSet presAssocID="{A0DE342D-C3FA-4DAB-993C-D504F9885A1C}" presName="composite" presStyleCnt="0"/>
      <dgm:spPr/>
    </dgm:pt>
    <dgm:pt modelId="{67723CFD-C0A2-4F1C-B91C-FB43C4BB66F6}" type="pres">
      <dgm:prSet presAssocID="{A0DE342D-C3FA-4DAB-993C-D504F9885A1C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8B9171B4-D391-4470-A332-5CBCB1B452A1}" type="pres">
      <dgm:prSet presAssocID="{A0DE342D-C3FA-4DAB-993C-D504F9885A1C}" presName="desTx" presStyleLbl="alignAccFollowNode1" presStyleIdx="1" presStyleCnt="3">
        <dgm:presLayoutVars>
          <dgm:bulletEnabled val="1"/>
        </dgm:presLayoutVars>
      </dgm:prSet>
      <dgm:spPr/>
    </dgm:pt>
    <dgm:pt modelId="{6D82EB00-8F86-41B8-BDFF-9AAF9438350B}" type="pres">
      <dgm:prSet presAssocID="{1080389A-0792-4DFF-81D4-33EC5D76F69C}" presName="space" presStyleCnt="0"/>
      <dgm:spPr/>
    </dgm:pt>
    <dgm:pt modelId="{F0E8FB42-8C93-45F7-BAD5-C3D21725A478}" type="pres">
      <dgm:prSet presAssocID="{7E95CC17-B13F-4C79-B85A-89AC742D05E2}" presName="composite" presStyleCnt="0"/>
      <dgm:spPr/>
    </dgm:pt>
    <dgm:pt modelId="{760B7761-49FC-49A0-A7B2-9E7C834153D3}" type="pres">
      <dgm:prSet presAssocID="{7E95CC17-B13F-4C79-B85A-89AC742D05E2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9A2CAFE-E2A1-4086-A554-18FBC509439D}" type="pres">
      <dgm:prSet presAssocID="{7E95CC17-B13F-4C79-B85A-89AC742D05E2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E5E73208-A5A6-4270-954B-3D3439A7A21B}" type="presOf" srcId="{DE8D75C5-28FD-4CAE-BA17-0D2044D170F6}" destId="{F9A2CAFE-E2A1-4086-A554-18FBC509439D}" srcOrd="0" destOrd="2" presId="urn:microsoft.com/office/officeart/2005/8/layout/hList1"/>
    <dgm:cxn modelId="{CC1EC609-2C5C-4F08-A3B3-1EBFA0759F6C}" srcId="{C78208C0-A6A1-47E9-AB70-C7C27E6B2B25}" destId="{8B63D2D4-A463-48B3-94D7-5F48C9B5945E}" srcOrd="0" destOrd="0" parTransId="{A3033ED4-0584-4A64-A1F5-04546E3FF322}" sibTransId="{1566C6C4-CCAF-4CC6-8CBC-17C755978B02}"/>
    <dgm:cxn modelId="{28BCE512-3447-4FA5-8E73-31D9ADE76B98}" type="presOf" srcId="{1943D565-42D2-4327-BF9E-D1C6C5FDC29F}" destId="{8B9171B4-D391-4470-A332-5CBCB1B452A1}" srcOrd="0" destOrd="0" presId="urn:microsoft.com/office/officeart/2005/8/layout/hList1"/>
    <dgm:cxn modelId="{DC5B3C1C-1731-488B-BB67-EE363633FE81}" srcId="{7E95CC17-B13F-4C79-B85A-89AC742D05E2}" destId="{D53128FD-144F-4EDF-A40A-7EF17E8F3F86}" srcOrd="1" destOrd="0" parTransId="{C57E3C5A-694C-457C-8A2E-E1ECF75AC8F9}" sibTransId="{98761982-9766-4FD5-A28E-EAABE89EF0AF}"/>
    <dgm:cxn modelId="{2B9F182C-8D8F-461D-BB98-68530B696FAD}" srcId="{A0DE342D-C3FA-4DAB-993C-D504F9885A1C}" destId="{1943D565-42D2-4327-BF9E-D1C6C5FDC29F}" srcOrd="0" destOrd="0" parTransId="{D73A0724-D1FB-4EC2-8160-C388BE9ED510}" sibTransId="{55BD5D6E-F55E-4889-9383-C49379A1C2A2}"/>
    <dgm:cxn modelId="{54031161-D0E2-4788-8203-9002D74927D5}" srcId="{66CAC837-AB29-4241-BE01-98044E0E3355}" destId="{7E95CC17-B13F-4C79-B85A-89AC742D05E2}" srcOrd="2" destOrd="0" parTransId="{16B53E07-61A3-449E-9893-8E447B21747E}" sibTransId="{48AEE0C7-25C6-4B4E-8025-E23B8523BC1F}"/>
    <dgm:cxn modelId="{3786B56E-A11E-479B-9C65-9A1295418320}" type="presOf" srcId="{C78208C0-A6A1-47E9-AB70-C7C27E6B2B25}" destId="{4F2AFD65-075E-4497-ACB0-929391C8CEB7}" srcOrd="0" destOrd="0" presId="urn:microsoft.com/office/officeart/2005/8/layout/hList1"/>
    <dgm:cxn modelId="{35443075-287A-4BB3-B778-61D5E209EA06}" srcId="{7E95CC17-B13F-4C79-B85A-89AC742D05E2}" destId="{8071BE0D-36CC-4E8C-A9EC-CF0B097E5A88}" srcOrd="0" destOrd="0" parTransId="{BACBE18E-7CDF-4041-BB15-DA6E61760BC7}" sibTransId="{13F42865-1E6B-454B-AE7B-99113F66B740}"/>
    <dgm:cxn modelId="{14952058-BAC1-4DB6-A525-A20876D1A096}" type="presOf" srcId="{7E95CC17-B13F-4C79-B85A-89AC742D05E2}" destId="{760B7761-49FC-49A0-A7B2-9E7C834153D3}" srcOrd="0" destOrd="0" presId="urn:microsoft.com/office/officeart/2005/8/layout/hList1"/>
    <dgm:cxn modelId="{BB41BF5A-F4E8-4EB8-8884-84E6946A4F05}" type="presOf" srcId="{96536F57-1E3F-419E-A0D0-2117DF264229}" destId="{F5DC6B90-E1F8-453B-8E73-ABC48B54FE46}" srcOrd="0" destOrd="1" presId="urn:microsoft.com/office/officeart/2005/8/layout/hList1"/>
    <dgm:cxn modelId="{6AD3AA8F-64C5-495E-875D-74B878DE3DD8}" type="presOf" srcId="{FEF0B682-5CA4-4315-9BDC-ED30158D42B4}" destId="{8B9171B4-D391-4470-A332-5CBCB1B452A1}" srcOrd="0" destOrd="2" presId="urn:microsoft.com/office/officeart/2005/8/layout/hList1"/>
    <dgm:cxn modelId="{61252D98-9D3B-42A0-9D40-D6FF1F792AF9}" srcId="{A0DE342D-C3FA-4DAB-993C-D504F9885A1C}" destId="{057AF04B-7711-4ED9-AD54-7FDAA23E5142}" srcOrd="1" destOrd="0" parTransId="{C514F2FA-056F-4B64-B4F5-60C6C50711B4}" sibTransId="{B73A6E6B-B572-484E-AE74-5F7B7CA3D6BB}"/>
    <dgm:cxn modelId="{E208B79C-EE9C-4356-B0A2-0CE767773EEB}" type="presOf" srcId="{8071BE0D-36CC-4E8C-A9EC-CF0B097E5A88}" destId="{F9A2CAFE-E2A1-4086-A554-18FBC509439D}" srcOrd="0" destOrd="0" presId="urn:microsoft.com/office/officeart/2005/8/layout/hList1"/>
    <dgm:cxn modelId="{F30333A5-F070-42A9-94C1-43F0D287B9B0}" srcId="{7E95CC17-B13F-4C79-B85A-89AC742D05E2}" destId="{DE8D75C5-28FD-4CAE-BA17-0D2044D170F6}" srcOrd="2" destOrd="0" parTransId="{B20577F0-8E05-4159-A302-122B048A7087}" sibTransId="{B6CBA198-72D0-422E-8117-0AE57CB58684}"/>
    <dgm:cxn modelId="{AF2A9CB2-608F-4682-94E2-33178EA213C2}" type="presOf" srcId="{8B63D2D4-A463-48B3-94D7-5F48C9B5945E}" destId="{F5DC6B90-E1F8-453B-8E73-ABC48B54FE46}" srcOrd="0" destOrd="0" presId="urn:microsoft.com/office/officeart/2005/8/layout/hList1"/>
    <dgm:cxn modelId="{55EC38B5-E8FF-47AA-B016-14C1A58EC770}" type="presOf" srcId="{595DFEE9-4BBD-4DA6-BA1A-650FCE2DFCEC}" destId="{F5DC6B90-E1F8-453B-8E73-ABC48B54FE46}" srcOrd="0" destOrd="2" presId="urn:microsoft.com/office/officeart/2005/8/layout/hList1"/>
    <dgm:cxn modelId="{A0534FBC-A655-49ED-83D8-CDFC858D521A}" type="presOf" srcId="{66CAC837-AB29-4241-BE01-98044E0E3355}" destId="{268F46C8-92C0-4440-92FB-44A554EA68EC}" srcOrd="0" destOrd="0" presId="urn:microsoft.com/office/officeart/2005/8/layout/hList1"/>
    <dgm:cxn modelId="{E0C7DEBD-4575-4105-B7B0-50EDBDFF24B5}" srcId="{C78208C0-A6A1-47E9-AB70-C7C27E6B2B25}" destId="{595DFEE9-4BBD-4DA6-BA1A-650FCE2DFCEC}" srcOrd="2" destOrd="0" parTransId="{785726A7-8221-41E7-9418-0781DC18052F}" sibTransId="{EFE6BB25-04D1-44D6-B836-E433252E0900}"/>
    <dgm:cxn modelId="{6247FCBF-43C0-4EF7-BD52-80AFEFF67767}" srcId="{66CAC837-AB29-4241-BE01-98044E0E3355}" destId="{C78208C0-A6A1-47E9-AB70-C7C27E6B2B25}" srcOrd="0" destOrd="0" parTransId="{738B526C-3645-475D-9A14-342D75153668}" sibTransId="{B8A0193A-E3DB-413A-BC6E-7B87516891DA}"/>
    <dgm:cxn modelId="{0C5201C0-BA79-46D2-B3ED-8A65F05F89E7}" type="presOf" srcId="{057AF04B-7711-4ED9-AD54-7FDAA23E5142}" destId="{8B9171B4-D391-4470-A332-5CBCB1B452A1}" srcOrd="0" destOrd="1" presId="urn:microsoft.com/office/officeart/2005/8/layout/hList1"/>
    <dgm:cxn modelId="{1F5869C0-4F4F-4D9E-8BB1-02CAB3154CF5}" srcId="{A0DE342D-C3FA-4DAB-993C-D504F9885A1C}" destId="{FEF0B682-5CA4-4315-9BDC-ED30158D42B4}" srcOrd="2" destOrd="0" parTransId="{D2ED331B-9A82-4AE0-9A93-D9F5B0F4AE79}" sibTransId="{A80674B4-F10E-4533-9A03-CA6272D141F9}"/>
    <dgm:cxn modelId="{FFDDD4D5-435A-4EA9-99B4-6431F01F6F1D}" type="presOf" srcId="{A0DE342D-C3FA-4DAB-993C-D504F9885A1C}" destId="{67723CFD-C0A2-4F1C-B91C-FB43C4BB66F6}" srcOrd="0" destOrd="0" presId="urn:microsoft.com/office/officeart/2005/8/layout/hList1"/>
    <dgm:cxn modelId="{2ABBC0DE-DCBC-44C9-835A-4E50BD873E31}" type="presOf" srcId="{D53128FD-144F-4EDF-A40A-7EF17E8F3F86}" destId="{F9A2CAFE-E2A1-4086-A554-18FBC509439D}" srcOrd="0" destOrd="1" presId="urn:microsoft.com/office/officeart/2005/8/layout/hList1"/>
    <dgm:cxn modelId="{B04F8FF3-E1E2-4F13-AC6E-C7C43A449C66}" srcId="{66CAC837-AB29-4241-BE01-98044E0E3355}" destId="{A0DE342D-C3FA-4DAB-993C-D504F9885A1C}" srcOrd="1" destOrd="0" parTransId="{D4EA7744-95D2-4E5A-9F5D-3D6E11D87D70}" sibTransId="{1080389A-0792-4DFF-81D4-33EC5D76F69C}"/>
    <dgm:cxn modelId="{8C4B14FC-4F8F-49B5-A262-5AFBF61BB0BE}" srcId="{C78208C0-A6A1-47E9-AB70-C7C27E6B2B25}" destId="{96536F57-1E3F-419E-A0D0-2117DF264229}" srcOrd="1" destOrd="0" parTransId="{1D4DB615-55E3-449D-AC46-70933B092C43}" sibTransId="{5A44E148-3566-409B-956D-3D5D3F6B1FA1}"/>
    <dgm:cxn modelId="{E43B6CFE-0470-494D-8774-5243B73AEA29}" type="presParOf" srcId="{268F46C8-92C0-4440-92FB-44A554EA68EC}" destId="{119F7D00-5A3E-426F-92B9-316713A59976}" srcOrd="0" destOrd="0" presId="urn:microsoft.com/office/officeart/2005/8/layout/hList1"/>
    <dgm:cxn modelId="{3A805EF1-16AD-41C5-9C07-FA5E2A4A294C}" type="presParOf" srcId="{119F7D00-5A3E-426F-92B9-316713A59976}" destId="{4F2AFD65-075E-4497-ACB0-929391C8CEB7}" srcOrd="0" destOrd="0" presId="urn:microsoft.com/office/officeart/2005/8/layout/hList1"/>
    <dgm:cxn modelId="{CACF9D71-D4E2-4382-8D80-F8DDAFCE24A7}" type="presParOf" srcId="{119F7D00-5A3E-426F-92B9-316713A59976}" destId="{F5DC6B90-E1F8-453B-8E73-ABC48B54FE46}" srcOrd="1" destOrd="0" presId="urn:microsoft.com/office/officeart/2005/8/layout/hList1"/>
    <dgm:cxn modelId="{2216EDF7-A5EB-4B81-B277-65D19974F947}" type="presParOf" srcId="{268F46C8-92C0-4440-92FB-44A554EA68EC}" destId="{216D5920-92A1-42E6-9377-48B1BE64DFA6}" srcOrd="1" destOrd="0" presId="urn:microsoft.com/office/officeart/2005/8/layout/hList1"/>
    <dgm:cxn modelId="{AA3E2FBE-658D-4461-8469-5C5FF6A55381}" type="presParOf" srcId="{268F46C8-92C0-4440-92FB-44A554EA68EC}" destId="{19B52433-CFD5-4A80-BB8A-27186796DEDA}" srcOrd="2" destOrd="0" presId="urn:microsoft.com/office/officeart/2005/8/layout/hList1"/>
    <dgm:cxn modelId="{76AE8397-67D7-4402-91DE-A65BD5643F75}" type="presParOf" srcId="{19B52433-CFD5-4A80-BB8A-27186796DEDA}" destId="{67723CFD-C0A2-4F1C-B91C-FB43C4BB66F6}" srcOrd="0" destOrd="0" presId="urn:microsoft.com/office/officeart/2005/8/layout/hList1"/>
    <dgm:cxn modelId="{F2C5FE68-1F95-4C59-ADF8-C3DF76EEE33A}" type="presParOf" srcId="{19B52433-CFD5-4A80-BB8A-27186796DEDA}" destId="{8B9171B4-D391-4470-A332-5CBCB1B452A1}" srcOrd="1" destOrd="0" presId="urn:microsoft.com/office/officeart/2005/8/layout/hList1"/>
    <dgm:cxn modelId="{7A237418-B866-4B81-8899-7BBAA6E2472B}" type="presParOf" srcId="{268F46C8-92C0-4440-92FB-44A554EA68EC}" destId="{6D82EB00-8F86-41B8-BDFF-9AAF9438350B}" srcOrd="3" destOrd="0" presId="urn:microsoft.com/office/officeart/2005/8/layout/hList1"/>
    <dgm:cxn modelId="{D640EB94-04AB-46C6-B161-58C40C81CB14}" type="presParOf" srcId="{268F46C8-92C0-4440-92FB-44A554EA68EC}" destId="{F0E8FB42-8C93-45F7-BAD5-C3D21725A478}" srcOrd="4" destOrd="0" presId="urn:microsoft.com/office/officeart/2005/8/layout/hList1"/>
    <dgm:cxn modelId="{B6EDA77C-9C6C-4777-BF47-56785F6E7FD5}" type="presParOf" srcId="{F0E8FB42-8C93-45F7-BAD5-C3D21725A478}" destId="{760B7761-49FC-49A0-A7B2-9E7C834153D3}" srcOrd="0" destOrd="0" presId="urn:microsoft.com/office/officeart/2005/8/layout/hList1"/>
    <dgm:cxn modelId="{9730CB62-8080-40F8-AEAF-FB7D82128753}" type="presParOf" srcId="{F0E8FB42-8C93-45F7-BAD5-C3D21725A478}" destId="{F9A2CAFE-E2A1-4086-A554-18FBC509439D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2AFD65-075E-4497-ACB0-929391C8CEB7}">
      <dsp:nvSpPr>
        <dsp:cNvPr id="0" name=""/>
        <dsp:cNvSpPr/>
      </dsp:nvSpPr>
      <dsp:spPr>
        <a:xfrm>
          <a:off x="3030" y="477751"/>
          <a:ext cx="2954251" cy="1181700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Data</a:t>
          </a:r>
          <a:endParaRPr lang="zh-CN" altLang="en-US" sz="2800" kern="1200" dirty="0"/>
        </a:p>
      </dsp:txBody>
      <dsp:txXfrm>
        <a:off x="3030" y="477751"/>
        <a:ext cx="2954251" cy="1181700"/>
      </dsp:txXfrm>
    </dsp:sp>
    <dsp:sp modelId="{F5DC6B90-E1F8-453B-8E73-ABC48B54FE46}">
      <dsp:nvSpPr>
        <dsp:cNvPr id="0" name=""/>
        <dsp:cNvSpPr/>
      </dsp:nvSpPr>
      <dsp:spPr>
        <a:xfrm>
          <a:off x="3030" y="1659451"/>
          <a:ext cx="2954251" cy="2854800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Dataset: More high quality dataset for model training.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rPr>
            <a:t>Augmentation: Use bounding box in the annotation to get position information more precisely.</a:t>
          </a:r>
          <a:endParaRPr lang="zh-CN" altLang="en-US" sz="1600" kern="1200" dirty="0">
            <a:solidFill>
              <a:prstClr val="black">
                <a:hueOff val="0"/>
                <a:satOff val="0"/>
                <a:lumOff val="0"/>
                <a:alphaOff val="0"/>
              </a:prstClr>
            </a:solidFill>
            <a:latin typeface="Arial"/>
            <a:ea typeface="+mn-ea"/>
            <a:cs typeface="+mn-cs"/>
          </a:endParaRPr>
        </a:p>
      </dsp:txBody>
      <dsp:txXfrm>
        <a:off x="3030" y="1659451"/>
        <a:ext cx="2954251" cy="2854800"/>
      </dsp:txXfrm>
    </dsp:sp>
    <dsp:sp modelId="{67723CFD-C0A2-4F1C-B91C-FB43C4BB66F6}">
      <dsp:nvSpPr>
        <dsp:cNvPr id="0" name=""/>
        <dsp:cNvSpPr/>
      </dsp:nvSpPr>
      <dsp:spPr>
        <a:xfrm>
          <a:off x="3370876" y="477751"/>
          <a:ext cx="2954251" cy="1181700"/>
        </a:xfrm>
        <a:prstGeom prst="rect">
          <a:avLst/>
        </a:prstGeom>
        <a:solidFill>
          <a:schemeClr val="accent2">
            <a:hueOff val="-270647"/>
            <a:satOff val="0"/>
            <a:lumOff val="7843"/>
            <a:alphaOff val="0"/>
          </a:schemeClr>
        </a:solidFill>
        <a:ln w="12700" cap="flat" cmpd="sng" algn="ctr">
          <a:solidFill>
            <a:schemeClr val="accent2">
              <a:hueOff val="-270647"/>
              <a:satOff val="0"/>
              <a:lumOff val="784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Model</a:t>
          </a:r>
          <a:endParaRPr lang="zh-CN" altLang="en-US" sz="2800" kern="1200" dirty="0"/>
        </a:p>
      </dsp:txBody>
      <dsp:txXfrm>
        <a:off x="3370876" y="477751"/>
        <a:ext cx="2954251" cy="1181700"/>
      </dsp:txXfrm>
    </dsp:sp>
    <dsp:sp modelId="{8B9171B4-D391-4470-A332-5CBCB1B452A1}">
      <dsp:nvSpPr>
        <dsp:cNvPr id="0" name=""/>
        <dsp:cNvSpPr/>
      </dsp:nvSpPr>
      <dsp:spPr>
        <a:xfrm>
          <a:off x="3370876" y="1659451"/>
          <a:ext cx="2954251" cy="2854800"/>
        </a:xfrm>
        <a:prstGeom prst="rect">
          <a:avLst/>
        </a:prstGeom>
        <a:solidFill>
          <a:schemeClr val="accent2">
            <a:tint val="40000"/>
            <a:alpha val="90000"/>
            <a:hueOff val="-346517"/>
            <a:satOff val="20490"/>
            <a:lumOff val="225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46517"/>
              <a:satOff val="20490"/>
              <a:lumOff val="22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Training: More variety of models such as </a:t>
          </a:r>
          <a:r>
            <a:rPr lang="en-US" altLang="zh-CN" sz="1600" kern="1200" dirty="0" err="1"/>
            <a:t>DenseNet</a:t>
          </a:r>
          <a:r>
            <a:rPr lang="en-US" altLang="zh-CN" sz="1600" kern="1200" dirty="0"/>
            <a:t>, </a:t>
          </a:r>
          <a:r>
            <a:rPr lang="en-US" altLang="zh-CN" sz="1600" kern="1200" dirty="0" err="1"/>
            <a:t>InceptionNet</a:t>
          </a:r>
          <a:r>
            <a:rPr lang="en-US" altLang="zh-CN" sz="1600" kern="1200" dirty="0"/>
            <a:t> and ResNet-152, which can use majority voting.</a:t>
          </a: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600" kern="1200" dirty="0"/>
            <a:t>Training: More Epochs, different hypermeters research such as MC dropout</a:t>
          </a:r>
          <a:endParaRPr lang="zh-CN" altLang="en-US" sz="1600" kern="1200" dirty="0"/>
        </a:p>
      </dsp:txBody>
      <dsp:txXfrm>
        <a:off x="3370876" y="1659451"/>
        <a:ext cx="2954251" cy="2854800"/>
      </dsp:txXfrm>
    </dsp:sp>
    <dsp:sp modelId="{760B7761-49FC-49A0-A7B2-9E7C834153D3}">
      <dsp:nvSpPr>
        <dsp:cNvPr id="0" name=""/>
        <dsp:cNvSpPr/>
      </dsp:nvSpPr>
      <dsp:spPr>
        <a:xfrm>
          <a:off x="6738722" y="477751"/>
          <a:ext cx="2954251" cy="1181700"/>
        </a:xfrm>
        <a:prstGeom prst="rect">
          <a:avLst/>
        </a:prstGeom>
        <a:solidFill>
          <a:schemeClr val="accent2">
            <a:hueOff val="-541294"/>
            <a:satOff val="0"/>
            <a:lumOff val="15686"/>
            <a:alphaOff val="0"/>
          </a:schemeClr>
        </a:solidFill>
        <a:ln w="12700" cap="flat" cmpd="sng" algn="ctr">
          <a:solidFill>
            <a:schemeClr val="accent2">
              <a:hueOff val="-541294"/>
              <a:satOff val="0"/>
              <a:lumOff val="1568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9136" tIns="113792" rIns="199136" bIns="113792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UI</a:t>
          </a:r>
          <a:r>
            <a:rPr lang="en-US" altLang="zh-CN" sz="4400" kern="1200" dirty="0"/>
            <a:t> </a:t>
          </a:r>
          <a:endParaRPr lang="zh-CN" altLang="en-US" sz="4400" kern="1200" dirty="0"/>
        </a:p>
      </dsp:txBody>
      <dsp:txXfrm>
        <a:off x="6738722" y="477751"/>
        <a:ext cx="2954251" cy="1181700"/>
      </dsp:txXfrm>
    </dsp:sp>
    <dsp:sp modelId="{F9A2CAFE-E2A1-4086-A554-18FBC509439D}">
      <dsp:nvSpPr>
        <dsp:cNvPr id="0" name=""/>
        <dsp:cNvSpPr/>
      </dsp:nvSpPr>
      <dsp:spPr>
        <a:xfrm>
          <a:off x="6738722" y="1659451"/>
          <a:ext cx="2954251" cy="2854800"/>
        </a:xfrm>
        <a:prstGeom prst="rect">
          <a:avLst/>
        </a:prstGeom>
        <a:solidFill>
          <a:schemeClr val="accent2">
            <a:tint val="40000"/>
            <a:alpha val="90000"/>
            <a:hueOff val="-693033"/>
            <a:satOff val="40981"/>
            <a:lumOff val="451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93033"/>
              <a:satOff val="40981"/>
              <a:lumOff val="45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676" tIns="74676" rIns="99568" bIns="112014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More user-friendly functionalities: archives, alarms, etc.</a:t>
          </a: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altLang="zh-CN" sz="1400" kern="1200" dirty="0"/>
            <a:t>More platforms supported</a:t>
          </a:r>
          <a:endParaRPr lang="zh-CN" altLang="en-US" sz="1400" kern="1200" dirty="0"/>
        </a:p>
      </dsp:txBody>
      <dsp:txXfrm>
        <a:off x="6738722" y="1659451"/>
        <a:ext cx="2954251" cy="28548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31A78A55-3702-A9DD-485B-6C2348BAE62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FED747-F8C3-465C-AFB3-FAC734470BC5}" type="datetime1">
              <a:rPr lang="de-DE" altLang="zh-CN" smtClean="0">
                <a:solidFill>
                  <a:srgbClr val="898989"/>
                </a:solidFill>
              </a:rPr>
              <a:t>06.02.2024</a:t>
            </a:fld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3380354-33AD-CAA5-CECB-C976388172E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-1895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de-DE">
                <a:solidFill>
                  <a:srgbClr val="898989"/>
                </a:solidFill>
              </a:rPr>
              <a:t>FB18 | ICE | Data Science II</a:t>
            </a:r>
            <a:endParaRPr lang="de-DE" dirty="0">
              <a:solidFill>
                <a:srgbClr val="898989"/>
              </a:solidFill>
            </a:endParaRP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3AF8F44-7C9B-FC9C-954B-B3100F2B9A6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2718" y="7812000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A7D0D7-CB1E-4E76-B87A-A5F3A360A4B8}" type="slidenum">
              <a:rPr lang="de-DE" smtClean="0">
                <a:solidFill>
                  <a:srgbClr val="898989"/>
                </a:solidFill>
              </a:rPr>
              <a:t>‹#›</a:t>
            </a:fld>
            <a:endParaRPr lang="de-DE">
              <a:solidFill>
                <a:srgbClr val="898989"/>
              </a:solidFill>
            </a:endParaRPr>
          </a:p>
        </p:txBody>
      </p:sp>
      <p:grpSp>
        <p:nvGrpSpPr>
          <p:cNvPr id="6" name="TU Da Logo">
            <a:extLst>
              <a:ext uri="{FF2B5EF4-FFF2-40B4-BE49-F238E27FC236}">
                <a16:creationId xmlns:a16="http://schemas.microsoft.com/office/drawing/2014/main" id="{1B2B06D3-8753-5133-9188-AE459F7AD654}"/>
              </a:ext>
            </a:extLst>
          </p:cNvPr>
          <p:cNvGrpSpPr/>
          <p:nvPr/>
        </p:nvGrpSpPr>
        <p:grpSpPr>
          <a:xfrm>
            <a:off x="119822" y="137059"/>
            <a:ext cx="1396524" cy="559248"/>
            <a:chOff x="7454900" y="306388"/>
            <a:chExt cx="1704610" cy="682624"/>
          </a:xfrm>
        </p:grpSpPr>
        <p:sp>
          <p:nvSpPr>
            <p:cNvPr id="7" name="AutoShape 3">
              <a:extLst>
                <a:ext uri="{FF2B5EF4-FFF2-40B4-BE49-F238E27FC236}">
                  <a16:creationId xmlns:a16="http://schemas.microsoft.com/office/drawing/2014/main" id="{0D839F9D-D886-2326-7EDA-CFF7F40AFE0E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A88F50A3-1558-A807-1966-87F4BFE9FA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6">
              <a:extLst>
                <a:ext uri="{FF2B5EF4-FFF2-40B4-BE49-F238E27FC236}">
                  <a16:creationId xmlns:a16="http://schemas.microsoft.com/office/drawing/2014/main" id="{3D601C6E-9093-8CBD-FD59-89128CE6AC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0F27C1C5-EE32-79B6-CC5B-76E0A46695B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DCA98B89-C06C-1AFA-6046-473CE330AD7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9">
              <a:extLst>
                <a:ext uri="{FF2B5EF4-FFF2-40B4-BE49-F238E27FC236}">
                  <a16:creationId xmlns:a16="http://schemas.microsoft.com/office/drawing/2014/main" id="{6CE97323-EA31-B978-ED66-B1F83219FC6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10">
              <a:extLst>
                <a:ext uri="{FF2B5EF4-FFF2-40B4-BE49-F238E27FC236}">
                  <a16:creationId xmlns:a16="http://schemas.microsoft.com/office/drawing/2014/main" id="{88BFE13B-74F5-DD35-6914-A8A6E24A02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1">
              <a:extLst>
                <a:ext uri="{FF2B5EF4-FFF2-40B4-BE49-F238E27FC236}">
                  <a16:creationId xmlns:a16="http://schemas.microsoft.com/office/drawing/2014/main" id="{00CFEF3E-A6FE-E8FE-10F8-3ED6C3F212C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2">
              <a:extLst>
                <a:ext uri="{FF2B5EF4-FFF2-40B4-BE49-F238E27FC236}">
                  <a16:creationId xmlns:a16="http://schemas.microsoft.com/office/drawing/2014/main" id="{70B05B52-12B6-944D-AC1A-F00C2F4E2E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3">
              <a:extLst>
                <a:ext uri="{FF2B5EF4-FFF2-40B4-BE49-F238E27FC236}">
                  <a16:creationId xmlns:a16="http://schemas.microsoft.com/office/drawing/2014/main" id="{1E356202-0A47-80E7-90B0-E97229222D1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4">
              <a:extLst>
                <a:ext uri="{FF2B5EF4-FFF2-40B4-BE49-F238E27FC236}">
                  <a16:creationId xmlns:a16="http://schemas.microsoft.com/office/drawing/2014/main" id="{BB654D27-05C8-139B-EB9C-5F888F7226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</p:spTree>
    <p:extLst>
      <p:ext uri="{BB962C8B-B14F-4D97-AF65-F5344CB8AC3E}">
        <p14:creationId xmlns:p14="http://schemas.microsoft.com/office/powerpoint/2010/main" val="1810847879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DAD57671-A726-4694-BDD2-E986F56761CE}" type="datetime1">
              <a:rPr lang="de-DE" altLang="zh-CN" smtClean="0"/>
              <a:t>06.02.2024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solidFill>
                  <a:srgbClr val="898989"/>
                </a:solidFill>
              </a:defRPr>
            </a:lvl1pPr>
          </a:lstStyle>
          <a:p>
            <a:r>
              <a:rPr lang="de-DE"/>
              <a:t>FB18 | ICE | Data Science II</a:t>
            </a:r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0A89A431-735D-4157-B499-868DAC0D551C}" type="slidenum">
              <a:rPr lang="de-DE" smtClean="0"/>
              <a:pPr/>
              <a:t>‹#›</a:t>
            </a:fld>
            <a:endParaRPr lang="de-DE"/>
          </a:p>
        </p:txBody>
      </p:sp>
      <p:grpSp>
        <p:nvGrpSpPr>
          <p:cNvPr id="8" name="TU Da Logo">
            <a:extLst>
              <a:ext uri="{FF2B5EF4-FFF2-40B4-BE49-F238E27FC236}">
                <a16:creationId xmlns:a16="http://schemas.microsoft.com/office/drawing/2014/main" id="{96C9F426-C331-5A79-76DF-05A5F9463BF3}"/>
              </a:ext>
            </a:extLst>
          </p:cNvPr>
          <p:cNvGrpSpPr/>
          <p:nvPr/>
        </p:nvGrpSpPr>
        <p:grpSpPr>
          <a:xfrm>
            <a:off x="0" y="0"/>
            <a:ext cx="1396524" cy="559248"/>
            <a:chOff x="7454900" y="306388"/>
            <a:chExt cx="1704610" cy="682624"/>
          </a:xfrm>
        </p:grpSpPr>
        <p:sp>
          <p:nvSpPr>
            <p:cNvPr id="9" name="AutoShape 3">
              <a:extLst>
                <a:ext uri="{FF2B5EF4-FFF2-40B4-BE49-F238E27FC236}">
                  <a16:creationId xmlns:a16="http://schemas.microsoft.com/office/drawing/2014/main" id="{29449998-EA2C-2328-4B51-411E09C4E080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6A34355F-DA0C-5D6B-7826-E4185B86D4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73585" y="306388"/>
              <a:ext cx="1685925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EFEFE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F8FD2880-5146-CE19-42AE-BB9DE00652E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019F0C27-B9AD-9598-6A47-3085A7D4B43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1C03560C-EC72-CF50-20C3-4EA5F068426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0375D7A7-1E67-CF3A-F80C-50846D74CCD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0">
              <a:extLst>
                <a:ext uri="{FF2B5EF4-FFF2-40B4-BE49-F238E27FC236}">
                  <a16:creationId xmlns:a16="http://schemas.microsoft.com/office/drawing/2014/main" id="{FB124E21-02A5-C056-2D6F-5FA0D0D9C0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FD42C70B-C72B-02BF-16BD-BB8E559E3FF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2">
              <a:extLst>
                <a:ext uri="{FF2B5EF4-FFF2-40B4-BE49-F238E27FC236}">
                  <a16:creationId xmlns:a16="http://schemas.microsoft.com/office/drawing/2014/main" id="{F5539213-4F7F-2105-A3FB-10E097A76B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3">
              <a:extLst>
                <a:ext uri="{FF2B5EF4-FFF2-40B4-BE49-F238E27FC236}">
                  <a16:creationId xmlns:a16="http://schemas.microsoft.com/office/drawing/2014/main" id="{FFACB8FC-374A-F97F-4BCF-93906CBC44A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9" name="Freeform 14">
              <a:extLst>
                <a:ext uri="{FF2B5EF4-FFF2-40B4-BE49-F238E27FC236}">
                  <a16:creationId xmlns:a16="http://schemas.microsoft.com/office/drawing/2014/main" id="{5086F604-AA6F-7757-E42D-F621BFBEDB46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0" name="Notizenplatzhalter 19">
            <a:extLst>
              <a:ext uri="{FF2B5EF4-FFF2-40B4-BE49-F238E27FC236}">
                <a16:creationId xmlns:a16="http://schemas.microsoft.com/office/drawing/2014/main" id="{12F4F817-719A-78AC-E4C4-9C9BEF2E8A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764491941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8975" y="923925"/>
            <a:ext cx="5461000" cy="30718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miter lim="800000"/>
            <a:headEnd type="none" w="sm" len="sm"/>
            <a:tailEnd type="none" w="sm" len="sm"/>
          </a:ln>
        </p:spPr>
      </p:sp>
      <p:sp>
        <p:nvSpPr>
          <p:cNvPr id="399" name="Google Shape;399;p62:notes"/>
          <p:cNvSpPr txBox="1">
            <a:spLocks noGrp="1"/>
          </p:cNvSpPr>
          <p:nvPr>
            <p:ph type="body" idx="1"/>
          </p:nvPr>
        </p:nvSpPr>
        <p:spPr>
          <a:xfrm>
            <a:off x="190500" y="4284663"/>
            <a:ext cx="6477000" cy="4283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228600" algn="l" rtl="0">
              <a:lnSpc>
                <a:spcPct val="100000"/>
              </a:lnSpc>
              <a:spcBef>
                <a:spcPts val="12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/>
          </a:p>
        </p:txBody>
      </p:sp>
      <p:sp>
        <p:nvSpPr>
          <p:cNvPr id="400" name="Google Shape;400;p62:notes"/>
          <p:cNvSpPr txBox="1">
            <a:spLocks noGrp="1"/>
          </p:cNvSpPr>
          <p:nvPr>
            <p:ph type="sldNum" idx="12"/>
          </p:nvPr>
        </p:nvSpPr>
        <p:spPr>
          <a:xfrm>
            <a:off x="5913438" y="8685213"/>
            <a:ext cx="942975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lang="en-US" sz="1200" b="0" i="0" u="none" strike="noStrike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1</a:t>
            </a:fld>
            <a:endParaRPr sz="1200" b="0" i="0" u="none" strike="noStrike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607545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06.02.2024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54644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AD57671-A726-4694-BDD2-E986F56761CE}" type="datetime1">
              <a:rPr lang="de-DE" altLang="zh-CN" smtClean="0"/>
              <a:t>06.02.2024</a:t>
            </a:fld>
            <a:endParaRPr lang="de-DE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de-DE"/>
              <a:t>FB18 | ICE | Data Science II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89A431-735D-4157-B499-868DAC0D551C}" type="slidenum">
              <a:rPr lang="de-DE" smtClean="0"/>
              <a:pPr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634818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76444-F1FA-C7C0-CE5B-3E38BC49F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1AC5976C-6508-C625-318E-F2DF57DD1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3C4291AF-FF44-EF87-05D9-098E2D102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8F682291-BA5A-2883-00A3-BDF513CC27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33429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Bildplatzhalter 3">
            <a:extLst>
              <a:ext uri="{FF2B5EF4-FFF2-40B4-BE49-F238E27FC236}">
                <a16:creationId xmlns:a16="http://schemas.microsoft.com/office/drawing/2014/main" id="{8FC2DAB9-ADD2-1E42-D0D7-6395646D2915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Image</a:t>
            </a:r>
          </a:p>
        </p:txBody>
      </p:sp>
    </p:spTree>
    <p:extLst>
      <p:ext uri="{BB962C8B-B14F-4D97-AF65-F5344CB8AC3E}">
        <p14:creationId xmlns:p14="http://schemas.microsoft.com/office/powerpoint/2010/main" val="37534682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9093F2-7696-269A-BB11-D5C2FFA8B7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 dirty="0"/>
              <a:t>Mastertitelformat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A41FE660-7BC8-B76D-97BD-90A64F338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09CA52-21FC-42A5-8C52-8F28A1BA868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6363686E-60AA-D422-E6EE-8DD8E5F8A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8" name="Foliennummernplatzhalter 7">
            <a:extLst>
              <a:ext uri="{FF2B5EF4-FFF2-40B4-BE49-F238E27FC236}">
                <a16:creationId xmlns:a16="http://schemas.microsoft.com/office/drawing/2014/main" id="{0739CE4A-2BE8-F232-4C6E-237F56ABC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74197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3C2DE3C2-C819-A980-93F3-EAC4189506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4C5E4E-3688-49BC-B932-FBB96F1BF0F9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3D40727B-45B4-9274-85DF-F723F18B2C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66016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0C98F9-4C2E-C87D-E7B9-6F2B61522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29899DF-0EEB-9851-F842-71FDD632AC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CBE3D518-B359-13A9-78B0-4B3EF0C543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A1400A6-6040-E0AF-DE59-D6A1411B2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9746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Axel Becker</a:t>
            </a:r>
          </a:p>
        </p:txBody>
      </p:sp>
      <p:sp>
        <p:nvSpPr>
          <p:cNvPr id="11" name="日期占位符 10">
            <a:extLst>
              <a:ext uri="{FF2B5EF4-FFF2-40B4-BE49-F238E27FC236}">
                <a16:creationId xmlns:a16="http://schemas.microsoft.com/office/drawing/2014/main" id="{AAD74F33-9F8F-81B2-9A6E-F9996FE937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7BEEDE-2C9D-480F-A386-7DA03D1F4B0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12" name="页脚占位符 11">
            <a:extLst>
              <a:ext uri="{FF2B5EF4-FFF2-40B4-BE49-F238E27FC236}">
                <a16:creationId xmlns:a16="http://schemas.microsoft.com/office/drawing/2014/main" id="{4D109A79-FF14-BB93-C1F5-9B768C23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3" name="灯片编号占位符 12">
            <a:extLst>
              <a:ext uri="{FF2B5EF4-FFF2-40B4-BE49-F238E27FC236}">
                <a16:creationId xmlns:a16="http://schemas.microsoft.com/office/drawing/2014/main" id="{78183BB7-57E4-2D9A-D23A-88312A845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97671195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B5B51E-400E-4B7E-875A-1E06D78838DC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34989944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- Imag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5703780-5D85-D274-7391-0F765996CFC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 anchor="b" anchorCtr="0">
            <a:normAutofit/>
          </a:bodyPr>
          <a:lstStyle>
            <a:lvl1pPr algn="ctr">
              <a:defRPr sz="4200"/>
            </a:lvl1pPr>
          </a:lstStyle>
          <a:p>
            <a:r>
              <a:rPr lang="de-DE" dirty="0"/>
              <a:t>Mastertitelformat bearbeiten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E4FBF234-5426-5554-0876-C0CB41FEB7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>
            <a:normAutofit/>
          </a:bodyPr>
          <a:lstStyle>
            <a:lvl1pPr marL="0" indent="0" algn="ctr">
              <a:buNone/>
              <a:defRPr sz="1800" spc="4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 dirty="0"/>
              <a:t>Master-Untertitelformat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EB30F3C0-3A75-8681-9853-8AC245B5DA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43E840-8EDE-4FB3-8301-CBA95263E11D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36E4576B-5E3F-FDCE-C398-AB2D5908E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33246F40-EFC5-4839-7377-B4D31824C810}"/>
              </a:ext>
            </a:extLst>
          </p:cNvPr>
          <p:cNvSpPr txBox="1"/>
          <p:nvPr userDrawn="1"/>
        </p:nvSpPr>
        <p:spPr>
          <a:xfrm rot="-5400000">
            <a:off x="10738800" y="5196244"/>
            <a:ext cx="2160000" cy="123111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de-DE" sz="800" dirty="0">
                <a:solidFill>
                  <a:srgbClr val="898989"/>
                </a:solidFill>
              </a:rPr>
              <a:t>© Thomas Ott</a:t>
            </a:r>
          </a:p>
        </p:txBody>
      </p:sp>
    </p:spTree>
    <p:extLst>
      <p:ext uri="{BB962C8B-B14F-4D97-AF65-F5344CB8AC3E}">
        <p14:creationId xmlns:p14="http://schemas.microsoft.com/office/powerpoint/2010/main" val="10139829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E5CDA01-DDC9-2253-72DE-96209CE4EF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27C98BC-77ED-57FD-F633-2BC8142A2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980000"/>
            <a:ext cx="11519987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9FCB9AE0-FB31-AD7B-F074-94F25823D69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9" name="Fußzeilenplatzhalter 8">
            <a:extLst>
              <a:ext uri="{FF2B5EF4-FFF2-40B4-BE49-F238E27FC236}">
                <a16:creationId xmlns:a16="http://schemas.microsoft.com/office/drawing/2014/main" id="{DBDDB1D6-39C5-381A-1C8E-0B3A2109CC7C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10" name="Foliennummernplatzhalter 9">
            <a:extLst>
              <a:ext uri="{FF2B5EF4-FFF2-40B4-BE49-F238E27FC236}">
                <a16:creationId xmlns:a16="http://schemas.microsoft.com/office/drawing/2014/main" id="{D1513966-0604-55AE-E780-E1382633BFC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867833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DA8DEF2-3EB0-7C61-65FD-4CF2BF6AA0B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3924000"/>
            <a:ext cx="11558700" cy="1080000"/>
          </a:xfrm>
        </p:spPr>
        <p:txBody>
          <a:bodyPr anchor="b">
            <a:normAutofit/>
          </a:bodyPr>
          <a:lstStyle>
            <a:lvl1pPr>
              <a:defRPr sz="4200"/>
            </a:lvl1pPr>
          </a:lstStyle>
          <a:p>
            <a:r>
              <a:rPr lang="de-DE" dirty="0"/>
              <a:t>Mastertitelformat </a:t>
            </a:r>
            <a:br>
              <a:rPr lang="de-DE" dirty="0"/>
            </a:br>
            <a:r>
              <a:rPr lang="de-DE" dirty="0"/>
              <a:t>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8BB02D4D-81F0-49AF-1CF0-1A75D0BC7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5040000"/>
            <a:ext cx="7919993" cy="1080000"/>
          </a:xfr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Mastertextformat bearbeiten</a:t>
            </a:r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7A0B6FE2-4691-8E94-5E86-36CF5EFB7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987BE6-D14D-495A-92B4-9D7A11882B0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9A590409-784D-7817-ED5F-00C6036B20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200000" cy="180000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F28A47B0-219D-E504-F79C-A5E5919401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270534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D964544-40DC-4288-275B-FB15B4D07D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1512A440-6CC2-C81B-AAB4-F8419E2011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1BB6C1-9579-4C89-B0E7-CCC31313F350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30EA03BC-F835-8900-FE38-6958D04E8D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469E877-7369-A8AF-FF8A-DDFA8A85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13" name="Inhaltsplatzhalter 12">
            <a:extLst>
              <a:ext uri="{FF2B5EF4-FFF2-40B4-BE49-F238E27FC236}">
                <a16:creationId xmlns:a16="http://schemas.microsoft.com/office/drawing/2014/main" id="{6B08FBBD-180E-596B-F91F-8F6ADC5F639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2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15" name="Inhaltsplatzhalter 14">
            <a:extLst>
              <a:ext uri="{FF2B5EF4-FFF2-40B4-BE49-F238E27FC236}">
                <a16:creationId xmlns:a16="http://schemas.microsoft.com/office/drawing/2014/main" id="{CD333C59-0ADD-F97D-91D2-1E187ECAF602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300209" y="1980000"/>
            <a:ext cx="5580000" cy="4500000"/>
          </a:xfrm>
        </p:spPr>
        <p:txBody>
          <a:bodyPr/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888877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-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5EA8B7A-08C3-285D-CDA3-D0DCEF856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A5C45FF0-DFBA-6FB8-5D9D-4E9A98A878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C200B2B-B110-44AF-8A9E-EF09E5F227D1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6C1DAEC6-70FB-93F3-56DA-505CA7898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D19F1D11-78E8-8CC4-923C-7925ADB72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7" name="Inhaltsplatzhalter 6">
            <a:extLst>
              <a:ext uri="{FF2B5EF4-FFF2-40B4-BE49-F238E27FC236}">
                <a16:creationId xmlns:a16="http://schemas.microsoft.com/office/drawing/2014/main" id="{AD1F37F6-4222-0F2F-8273-DDE8A60C7A1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360363" y="1980000"/>
            <a:ext cx="11520487" cy="4068000"/>
          </a:xfr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 baseline="0"/>
            </a:lvl3pPr>
            <a:lvl4pPr>
              <a:defRPr baseline="0"/>
            </a:lvl4pPr>
            <a:lvl5pPr>
              <a:defRPr baseline="0"/>
            </a:lvl5pPr>
          </a:lstStyle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27B3ED93-4F10-B98E-C79A-9C75CB74FCC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60363" y="6084000"/>
            <a:ext cx="11520487" cy="36000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1400">
                <a:solidFill>
                  <a:schemeClr val="accent6"/>
                </a:solidFill>
              </a:defRPr>
            </a:lvl1pPr>
            <a:lvl2pPr marL="457200" indent="0">
              <a:buNone/>
              <a:defRPr sz="1400">
                <a:solidFill>
                  <a:schemeClr val="accent6"/>
                </a:solidFill>
              </a:defRPr>
            </a:lvl2pPr>
            <a:lvl3pPr marL="914400" indent="0">
              <a:buNone/>
              <a:defRPr sz="1400">
                <a:solidFill>
                  <a:schemeClr val="accent6"/>
                </a:solidFill>
              </a:defRPr>
            </a:lvl3pPr>
            <a:lvl4pPr marL="1371600" indent="0">
              <a:buNone/>
              <a:defRPr sz="1400">
                <a:solidFill>
                  <a:schemeClr val="accent6"/>
                </a:solidFill>
              </a:defRPr>
            </a:lvl4pPr>
            <a:lvl5pPr marL="1828800" indent="0">
              <a:buNone/>
              <a:defRPr sz="1400">
                <a:solidFill>
                  <a:schemeClr val="accent6"/>
                </a:solidFill>
              </a:defRPr>
            </a:lvl5pPr>
          </a:lstStyle>
          <a:p>
            <a:pPr lvl="0"/>
            <a:r>
              <a:rPr lang="de-DE" dirty="0"/>
              <a:t>Bildunterschrift / Caption</a:t>
            </a:r>
          </a:p>
        </p:txBody>
      </p:sp>
    </p:spTree>
    <p:extLst>
      <p:ext uri="{BB962C8B-B14F-4D97-AF65-F5344CB8AC3E}">
        <p14:creationId xmlns:p14="http://schemas.microsoft.com/office/powerpoint/2010/main" val="35886304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2859BFDA-5919-80E3-6FB9-03C9FBF610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/>
          <a:p>
            <a:r>
              <a:rPr lang="de-DE" dirty="0"/>
              <a:t>Mastertitelformat bearbeiten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EB5DB4C4-7360-79EC-43CC-2887232E87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0000" y="1980000"/>
            <a:ext cx="11519987" cy="450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de-DE" dirty="0"/>
              <a:t>Mastertextformat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grpSp>
        <p:nvGrpSpPr>
          <p:cNvPr id="7" name="TU Da Logo">
            <a:extLst>
              <a:ext uri="{FF2B5EF4-FFF2-40B4-BE49-F238E27FC236}">
                <a16:creationId xmlns:a16="http://schemas.microsoft.com/office/drawing/2014/main" id="{51119E7C-0EFF-440C-7D9B-DC934FA66296}"/>
              </a:ext>
            </a:extLst>
          </p:cNvPr>
          <p:cNvGrpSpPr/>
          <p:nvPr userDrawn="1"/>
        </p:nvGrpSpPr>
        <p:grpSpPr>
          <a:xfrm>
            <a:off x="9917994" y="179999"/>
            <a:ext cx="2272819" cy="910166"/>
            <a:chOff x="7454900" y="306388"/>
            <a:chExt cx="1704614" cy="682624"/>
          </a:xfrm>
        </p:grpSpPr>
        <p:sp>
          <p:nvSpPr>
            <p:cNvPr id="8" name="AutoShape 3">
              <a:extLst>
                <a:ext uri="{FF2B5EF4-FFF2-40B4-BE49-F238E27FC236}">
                  <a16:creationId xmlns:a16="http://schemas.microsoft.com/office/drawing/2014/main" id="{65BC44CB-CBBB-FAC0-EB9F-E8F9DC95037D}"/>
                </a:ext>
              </a:extLst>
            </p:cNvPr>
            <p:cNvSpPr>
              <a:spLocks noChangeAspect="1" noChangeArrowheads="1" noTextEdit="1"/>
            </p:cNvSpPr>
            <p:nvPr userDrawn="1"/>
          </p:nvSpPr>
          <p:spPr bwMode="auto">
            <a:xfrm>
              <a:off x="7454900" y="309563"/>
              <a:ext cx="1689100" cy="6778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9C445B24-F9B1-8960-5444-7772C7A47F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7454900" y="306388"/>
              <a:ext cx="1704614" cy="682624"/>
            </a:xfrm>
            <a:custGeom>
              <a:avLst/>
              <a:gdLst>
                <a:gd name="T0" fmla="*/ 0 w 2079"/>
                <a:gd name="T1" fmla="*/ 0 h 831"/>
                <a:gd name="T2" fmla="*/ 0 w 2079"/>
                <a:gd name="T3" fmla="*/ 0 h 831"/>
                <a:gd name="T4" fmla="*/ 2079 w 2079"/>
                <a:gd name="T5" fmla="*/ 0 h 831"/>
                <a:gd name="T6" fmla="*/ 2079 w 2079"/>
                <a:gd name="T7" fmla="*/ 831 h 831"/>
                <a:gd name="T8" fmla="*/ 0 w 2079"/>
                <a:gd name="T9" fmla="*/ 831 h 831"/>
                <a:gd name="T10" fmla="*/ 0 w 2079"/>
                <a:gd name="T11" fmla="*/ 0 h 8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9" h="831">
                  <a:moveTo>
                    <a:pt x="0" y="0"/>
                  </a:moveTo>
                  <a:lnTo>
                    <a:pt x="0" y="0"/>
                  </a:lnTo>
                  <a:lnTo>
                    <a:pt x="2079" y="0"/>
                  </a:lnTo>
                  <a:lnTo>
                    <a:pt x="2079" y="831"/>
                  </a:lnTo>
                  <a:lnTo>
                    <a:pt x="0" y="8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378BFC59-1C78-1D5B-F297-FDAE60A3B3F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63 w 647"/>
                <a:gd name="T1" fmla="*/ 676 h 701"/>
                <a:gd name="T2" fmla="*/ 548 w 647"/>
                <a:gd name="T3" fmla="*/ 108 h 701"/>
                <a:gd name="T4" fmla="*/ 625 w 647"/>
                <a:gd name="T5" fmla="*/ 468 h 701"/>
                <a:gd name="T6" fmla="*/ 306 w 647"/>
                <a:gd name="T7" fmla="*/ 570 h 701"/>
                <a:gd name="T8" fmla="*/ 286 w 647"/>
                <a:gd name="T9" fmla="*/ 617 h 701"/>
                <a:gd name="T10" fmla="*/ 352 w 647"/>
                <a:gd name="T11" fmla="*/ 524 h 701"/>
                <a:gd name="T12" fmla="*/ 528 w 647"/>
                <a:gd name="T13" fmla="*/ 313 h 701"/>
                <a:gd name="T14" fmla="*/ 399 w 647"/>
                <a:gd name="T15" fmla="*/ 500 h 701"/>
                <a:gd name="T16" fmla="*/ 231 w 647"/>
                <a:gd name="T17" fmla="*/ 349 h 701"/>
                <a:gd name="T18" fmla="*/ 269 w 647"/>
                <a:gd name="T19" fmla="*/ 246 h 701"/>
                <a:gd name="T20" fmla="*/ 262 w 647"/>
                <a:gd name="T21" fmla="*/ 490 h 701"/>
                <a:gd name="T22" fmla="*/ 283 w 647"/>
                <a:gd name="T23" fmla="*/ 530 h 701"/>
                <a:gd name="T24" fmla="*/ 274 w 647"/>
                <a:gd name="T25" fmla="*/ 517 h 701"/>
                <a:gd name="T26" fmla="*/ 346 w 647"/>
                <a:gd name="T27" fmla="*/ 445 h 701"/>
                <a:gd name="T28" fmla="*/ 323 w 647"/>
                <a:gd name="T29" fmla="*/ 464 h 701"/>
                <a:gd name="T30" fmla="*/ 335 w 647"/>
                <a:gd name="T31" fmla="*/ 381 h 701"/>
                <a:gd name="T32" fmla="*/ 377 w 647"/>
                <a:gd name="T33" fmla="*/ 394 h 701"/>
                <a:gd name="T34" fmla="*/ 407 w 647"/>
                <a:gd name="T35" fmla="*/ 348 h 701"/>
                <a:gd name="T36" fmla="*/ 419 w 647"/>
                <a:gd name="T37" fmla="*/ 329 h 701"/>
                <a:gd name="T38" fmla="*/ 498 w 647"/>
                <a:gd name="T39" fmla="*/ 216 h 701"/>
                <a:gd name="T40" fmla="*/ 229 w 647"/>
                <a:gd name="T41" fmla="*/ 494 h 701"/>
                <a:gd name="T42" fmla="*/ 163 w 647"/>
                <a:gd name="T43" fmla="*/ 505 h 701"/>
                <a:gd name="T44" fmla="*/ 156 w 647"/>
                <a:gd name="T45" fmla="*/ 425 h 701"/>
                <a:gd name="T46" fmla="*/ 140 w 647"/>
                <a:gd name="T47" fmla="*/ 399 h 701"/>
                <a:gd name="T48" fmla="*/ 177 w 647"/>
                <a:gd name="T49" fmla="*/ 283 h 701"/>
                <a:gd name="T50" fmla="*/ 180 w 647"/>
                <a:gd name="T51" fmla="*/ 246 h 701"/>
                <a:gd name="T52" fmla="*/ 290 w 647"/>
                <a:gd name="T53" fmla="*/ 218 h 701"/>
                <a:gd name="T54" fmla="*/ 331 w 647"/>
                <a:gd name="T55" fmla="*/ 113 h 701"/>
                <a:gd name="T56" fmla="*/ 383 w 647"/>
                <a:gd name="T57" fmla="*/ 173 h 701"/>
                <a:gd name="T58" fmla="*/ 457 w 647"/>
                <a:gd name="T59" fmla="*/ 171 h 701"/>
                <a:gd name="T60" fmla="*/ 393 w 647"/>
                <a:gd name="T61" fmla="*/ 265 h 701"/>
                <a:gd name="T62" fmla="*/ 384 w 647"/>
                <a:gd name="T63" fmla="*/ 229 h 701"/>
                <a:gd name="T64" fmla="*/ 384 w 647"/>
                <a:gd name="T65" fmla="*/ 222 h 701"/>
                <a:gd name="T66" fmla="*/ 291 w 647"/>
                <a:gd name="T67" fmla="*/ 250 h 701"/>
                <a:gd name="T68" fmla="*/ 305 w 647"/>
                <a:gd name="T69" fmla="*/ 259 h 701"/>
                <a:gd name="T70" fmla="*/ 257 w 647"/>
                <a:gd name="T71" fmla="*/ 403 h 701"/>
                <a:gd name="T72" fmla="*/ 272 w 647"/>
                <a:gd name="T73" fmla="*/ 361 h 701"/>
                <a:gd name="T74" fmla="*/ 263 w 647"/>
                <a:gd name="T75" fmla="*/ 356 h 701"/>
                <a:gd name="T76" fmla="*/ 236 w 647"/>
                <a:gd name="T77" fmla="*/ 352 h 701"/>
                <a:gd name="T78" fmla="*/ 299 w 647"/>
                <a:gd name="T79" fmla="*/ 337 h 701"/>
                <a:gd name="T80" fmla="*/ 445 w 647"/>
                <a:gd name="T81" fmla="*/ 236 h 701"/>
                <a:gd name="T82" fmla="*/ 412 w 647"/>
                <a:gd name="T83" fmla="*/ 231 h 701"/>
                <a:gd name="T84" fmla="*/ 494 w 647"/>
                <a:gd name="T85" fmla="*/ 221 h 701"/>
                <a:gd name="T86" fmla="*/ 431 w 647"/>
                <a:gd name="T87" fmla="*/ 430 h 701"/>
                <a:gd name="T88" fmla="*/ 572 w 647"/>
                <a:gd name="T89" fmla="*/ 254 h 701"/>
                <a:gd name="T90" fmla="*/ 420 w 647"/>
                <a:gd name="T91" fmla="*/ 452 h 701"/>
                <a:gd name="T92" fmla="*/ 407 w 647"/>
                <a:gd name="T93" fmla="*/ 454 h 701"/>
                <a:gd name="T94" fmla="*/ 573 w 647"/>
                <a:gd name="T95" fmla="*/ 247 h 701"/>
                <a:gd name="T96" fmla="*/ 437 w 647"/>
                <a:gd name="T97" fmla="*/ 534 h 701"/>
                <a:gd name="T98" fmla="*/ 365 w 647"/>
                <a:gd name="T99" fmla="*/ 643 h 701"/>
                <a:gd name="T100" fmla="*/ 331 w 647"/>
                <a:gd name="T101" fmla="*/ 672 h 701"/>
                <a:gd name="T102" fmla="*/ 528 w 647"/>
                <a:gd name="T103" fmla="*/ 594 h 701"/>
                <a:gd name="T104" fmla="*/ 432 w 647"/>
                <a:gd name="T105" fmla="*/ 558 h 701"/>
                <a:gd name="T106" fmla="*/ 586 w 647"/>
                <a:gd name="T107" fmla="*/ 443 h 701"/>
                <a:gd name="T108" fmla="*/ 416 w 647"/>
                <a:gd name="T109" fmla="*/ 463 h 701"/>
                <a:gd name="T110" fmla="*/ 514 w 647"/>
                <a:gd name="T111" fmla="*/ 262 h 701"/>
                <a:gd name="T112" fmla="*/ 339 w 647"/>
                <a:gd name="T113" fmla="*/ 230 h 701"/>
                <a:gd name="T114" fmla="*/ 392 w 647"/>
                <a:gd name="T115" fmla="*/ 534 h 701"/>
                <a:gd name="T116" fmla="*/ 541 w 647"/>
                <a:gd name="T117" fmla="*/ 399 h 701"/>
                <a:gd name="T118" fmla="*/ 567 w 647"/>
                <a:gd name="T119" fmla="*/ 404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  <a:moveTo>
                    <a:pt x="264" y="503"/>
                  </a:moveTo>
                  <a:lnTo>
                    <a:pt x="264" y="503"/>
                  </a:lnTo>
                  <a:cubicBezTo>
                    <a:pt x="264" y="504"/>
                    <a:pt x="264" y="504"/>
                    <a:pt x="264" y="504"/>
                  </a:cubicBezTo>
                  <a:cubicBezTo>
                    <a:pt x="266" y="507"/>
                    <a:pt x="268" y="510"/>
                    <a:pt x="270" y="513"/>
                  </a:cubicBezTo>
                  <a:cubicBezTo>
                    <a:pt x="281" y="504"/>
                    <a:pt x="292" y="495"/>
                    <a:pt x="301" y="486"/>
                  </a:cubicBezTo>
                  <a:cubicBezTo>
                    <a:pt x="297" y="483"/>
                    <a:pt x="292" y="481"/>
                    <a:pt x="288" y="479"/>
                  </a:cubicBezTo>
                  <a:cubicBezTo>
                    <a:pt x="281" y="486"/>
                    <a:pt x="275" y="490"/>
                    <a:pt x="262" y="490"/>
                  </a:cubicBezTo>
                  <a:cubicBezTo>
                    <a:pt x="260" y="490"/>
                    <a:pt x="259" y="488"/>
                    <a:pt x="260" y="486"/>
                  </a:cubicBezTo>
                  <a:cubicBezTo>
                    <a:pt x="262" y="479"/>
                    <a:pt x="260" y="461"/>
                    <a:pt x="260" y="452"/>
                  </a:cubicBezTo>
                  <a:cubicBezTo>
                    <a:pt x="259" y="450"/>
                    <a:pt x="258" y="448"/>
                    <a:pt x="257" y="446"/>
                  </a:cubicBezTo>
                  <a:cubicBezTo>
                    <a:pt x="253" y="447"/>
                    <a:pt x="249" y="447"/>
                    <a:pt x="243" y="447"/>
                  </a:cubicBezTo>
                  <a:cubicBezTo>
                    <a:pt x="240" y="447"/>
                    <a:pt x="239" y="444"/>
                    <a:pt x="241" y="442"/>
                  </a:cubicBezTo>
                  <a:cubicBezTo>
                    <a:pt x="250" y="434"/>
                    <a:pt x="249" y="423"/>
                    <a:pt x="250" y="408"/>
                  </a:cubicBezTo>
                  <a:cubicBezTo>
                    <a:pt x="245" y="411"/>
                    <a:pt x="237" y="417"/>
                    <a:pt x="233" y="419"/>
                  </a:cubicBezTo>
                  <a:cubicBezTo>
                    <a:pt x="237" y="458"/>
                    <a:pt x="250" y="483"/>
                    <a:pt x="264" y="503"/>
                  </a:cubicBezTo>
                  <a:lnTo>
                    <a:pt x="264" y="503"/>
                  </a:lnTo>
                  <a:close/>
                  <a:moveTo>
                    <a:pt x="291" y="540"/>
                  </a:moveTo>
                  <a:lnTo>
                    <a:pt x="291" y="540"/>
                  </a:lnTo>
                  <a:cubicBezTo>
                    <a:pt x="406" y="463"/>
                    <a:pt x="451" y="323"/>
                    <a:pt x="554" y="235"/>
                  </a:cubicBezTo>
                  <a:lnTo>
                    <a:pt x="539" y="232"/>
                  </a:lnTo>
                  <a:cubicBezTo>
                    <a:pt x="536" y="231"/>
                    <a:pt x="536" y="231"/>
                    <a:pt x="536" y="228"/>
                  </a:cubicBezTo>
                  <a:lnTo>
                    <a:pt x="539" y="207"/>
                  </a:lnTo>
                  <a:cubicBezTo>
                    <a:pt x="444" y="303"/>
                    <a:pt x="391" y="462"/>
                    <a:pt x="283" y="530"/>
                  </a:cubicBezTo>
                  <a:cubicBezTo>
                    <a:pt x="286" y="533"/>
                    <a:pt x="288" y="536"/>
                    <a:pt x="291" y="540"/>
                  </a:cubicBezTo>
                  <a:lnTo>
                    <a:pt x="291" y="540"/>
                  </a:lnTo>
                  <a:close/>
                  <a:moveTo>
                    <a:pt x="558" y="188"/>
                  </a:moveTo>
                  <a:lnTo>
                    <a:pt x="558" y="188"/>
                  </a:lnTo>
                  <a:cubicBezTo>
                    <a:pt x="554" y="192"/>
                    <a:pt x="549" y="196"/>
                    <a:pt x="545" y="200"/>
                  </a:cubicBezTo>
                  <a:lnTo>
                    <a:pt x="542" y="227"/>
                  </a:lnTo>
                  <a:lnTo>
                    <a:pt x="560" y="230"/>
                  </a:lnTo>
                  <a:cubicBezTo>
                    <a:pt x="563" y="228"/>
                    <a:pt x="566" y="225"/>
                    <a:pt x="570" y="222"/>
                  </a:cubicBezTo>
                  <a:lnTo>
                    <a:pt x="567" y="216"/>
                  </a:lnTo>
                  <a:cubicBezTo>
                    <a:pt x="562" y="217"/>
                    <a:pt x="557" y="215"/>
                    <a:pt x="555" y="210"/>
                  </a:cubicBezTo>
                  <a:cubicBezTo>
                    <a:pt x="553" y="204"/>
                    <a:pt x="556" y="199"/>
                    <a:pt x="561" y="197"/>
                  </a:cubicBezTo>
                  <a:lnTo>
                    <a:pt x="558" y="188"/>
                  </a:lnTo>
                  <a:lnTo>
                    <a:pt x="558" y="188"/>
                  </a:lnTo>
                  <a:close/>
                  <a:moveTo>
                    <a:pt x="308" y="487"/>
                  </a:moveTo>
                  <a:lnTo>
                    <a:pt x="308" y="487"/>
                  </a:lnTo>
                  <a:cubicBezTo>
                    <a:pt x="297" y="498"/>
                    <a:pt x="286" y="508"/>
                    <a:pt x="274" y="517"/>
                  </a:cubicBezTo>
                  <a:lnTo>
                    <a:pt x="274" y="518"/>
                  </a:lnTo>
                  <a:cubicBezTo>
                    <a:pt x="276" y="521"/>
                    <a:pt x="278" y="523"/>
                    <a:pt x="280" y="525"/>
                  </a:cubicBezTo>
                  <a:cubicBezTo>
                    <a:pt x="336" y="490"/>
                    <a:pt x="378" y="429"/>
                    <a:pt x="419" y="364"/>
                  </a:cubicBezTo>
                  <a:cubicBezTo>
                    <a:pt x="454" y="308"/>
                    <a:pt x="492" y="245"/>
                    <a:pt x="540" y="197"/>
                  </a:cubicBezTo>
                  <a:cubicBezTo>
                    <a:pt x="540" y="197"/>
                    <a:pt x="541" y="197"/>
                    <a:pt x="541" y="196"/>
                  </a:cubicBezTo>
                  <a:cubicBezTo>
                    <a:pt x="546" y="192"/>
                    <a:pt x="551" y="187"/>
                    <a:pt x="556" y="183"/>
                  </a:cubicBezTo>
                  <a:lnTo>
                    <a:pt x="552" y="170"/>
                  </a:lnTo>
                  <a:cubicBezTo>
                    <a:pt x="533" y="185"/>
                    <a:pt x="516" y="203"/>
                    <a:pt x="500" y="222"/>
                  </a:cubicBezTo>
                  <a:cubicBezTo>
                    <a:pt x="500" y="222"/>
                    <a:pt x="500" y="223"/>
                    <a:pt x="500" y="223"/>
                  </a:cubicBezTo>
                  <a:cubicBezTo>
                    <a:pt x="469" y="260"/>
                    <a:pt x="443" y="302"/>
                    <a:pt x="418" y="341"/>
                  </a:cubicBezTo>
                  <a:cubicBezTo>
                    <a:pt x="405" y="361"/>
                    <a:pt x="392" y="382"/>
                    <a:pt x="378" y="402"/>
                  </a:cubicBezTo>
                  <a:cubicBezTo>
                    <a:pt x="378" y="402"/>
                    <a:pt x="378" y="402"/>
                    <a:pt x="378" y="402"/>
                  </a:cubicBezTo>
                  <a:cubicBezTo>
                    <a:pt x="372" y="411"/>
                    <a:pt x="366" y="419"/>
                    <a:pt x="360" y="426"/>
                  </a:cubicBezTo>
                  <a:cubicBezTo>
                    <a:pt x="360" y="427"/>
                    <a:pt x="360" y="427"/>
                    <a:pt x="360" y="427"/>
                  </a:cubicBezTo>
                  <a:cubicBezTo>
                    <a:pt x="355" y="433"/>
                    <a:pt x="351" y="439"/>
                    <a:pt x="347" y="444"/>
                  </a:cubicBezTo>
                  <a:cubicBezTo>
                    <a:pt x="346" y="444"/>
                    <a:pt x="346" y="445"/>
                    <a:pt x="346" y="445"/>
                  </a:cubicBezTo>
                  <a:cubicBezTo>
                    <a:pt x="340" y="453"/>
                    <a:pt x="333" y="461"/>
                    <a:pt x="326" y="468"/>
                  </a:cubicBezTo>
                  <a:cubicBezTo>
                    <a:pt x="326" y="469"/>
                    <a:pt x="326" y="469"/>
                    <a:pt x="325" y="469"/>
                  </a:cubicBezTo>
                  <a:cubicBezTo>
                    <a:pt x="320" y="475"/>
                    <a:pt x="314" y="481"/>
                    <a:pt x="308" y="487"/>
                  </a:cubicBezTo>
                  <a:lnTo>
                    <a:pt x="308" y="487"/>
                  </a:lnTo>
                  <a:lnTo>
                    <a:pt x="308" y="487"/>
                  </a:lnTo>
                  <a:close/>
                  <a:moveTo>
                    <a:pt x="306" y="482"/>
                  </a:moveTo>
                  <a:lnTo>
                    <a:pt x="306" y="482"/>
                  </a:lnTo>
                  <a:cubicBezTo>
                    <a:pt x="310" y="477"/>
                    <a:pt x="314" y="473"/>
                    <a:pt x="318" y="469"/>
                  </a:cubicBezTo>
                  <a:cubicBezTo>
                    <a:pt x="292" y="465"/>
                    <a:pt x="277" y="452"/>
                    <a:pt x="272" y="437"/>
                  </a:cubicBezTo>
                  <a:cubicBezTo>
                    <a:pt x="268" y="440"/>
                    <a:pt x="265" y="443"/>
                    <a:pt x="262" y="444"/>
                  </a:cubicBezTo>
                  <a:cubicBezTo>
                    <a:pt x="263" y="446"/>
                    <a:pt x="264" y="447"/>
                    <a:pt x="264" y="449"/>
                  </a:cubicBezTo>
                  <a:cubicBezTo>
                    <a:pt x="265" y="449"/>
                    <a:pt x="265" y="449"/>
                    <a:pt x="265" y="450"/>
                  </a:cubicBezTo>
                  <a:cubicBezTo>
                    <a:pt x="276" y="467"/>
                    <a:pt x="288" y="472"/>
                    <a:pt x="306" y="482"/>
                  </a:cubicBezTo>
                  <a:lnTo>
                    <a:pt x="306" y="482"/>
                  </a:lnTo>
                  <a:close/>
                  <a:moveTo>
                    <a:pt x="323" y="464"/>
                  </a:moveTo>
                  <a:lnTo>
                    <a:pt x="323" y="464"/>
                  </a:lnTo>
                  <a:cubicBezTo>
                    <a:pt x="327" y="459"/>
                    <a:pt x="331" y="454"/>
                    <a:pt x="335" y="449"/>
                  </a:cubicBezTo>
                  <a:cubicBezTo>
                    <a:pt x="287" y="463"/>
                    <a:pt x="257" y="387"/>
                    <a:pt x="339" y="356"/>
                  </a:cubicBezTo>
                  <a:cubicBezTo>
                    <a:pt x="333" y="354"/>
                    <a:pt x="327" y="352"/>
                    <a:pt x="321" y="349"/>
                  </a:cubicBezTo>
                  <a:cubicBezTo>
                    <a:pt x="268" y="373"/>
                    <a:pt x="250" y="454"/>
                    <a:pt x="323" y="464"/>
                  </a:cubicBezTo>
                  <a:lnTo>
                    <a:pt x="323" y="464"/>
                  </a:lnTo>
                  <a:close/>
                  <a:moveTo>
                    <a:pt x="343" y="440"/>
                  </a:moveTo>
                  <a:lnTo>
                    <a:pt x="343" y="440"/>
                  </a:lnTo>
                  <a:cubicBezTo>
                    <a:pt x="347" y="435"/>
                    <a:pt x="351" y="430"/>
                    <a:pt x="355" y="424"/>
                  </a:cubicBezTo>
                  <a:cubicBezTo>
                    <a:pt x="357" y="410"/>
                    <a:pt x="353" y="394"/>
                    <a:pt x="336" y="386"/>
                  </a:cubicBezTo>
                  <a:cubicBezTo>
                    <a:pt x="331" y="389"/>
                    <a:pt x="326" y="392"/>
                    <a:pt x="322" y="396"/>
                  </a:cubicBezTo>
                  <a:cubicBezTo>
                    <a:pt x="348" y="400"/>
                    <a:pt x="348" y="433"/>
                    <a:pt x="324" y="433"/>
                  </a:cubicBezTo>
                  <a:cubicBezTo>
                    <a:pt x="305" y="433"/>
                    <a:pt x="306" y="409"/>
                    <a:pt x="314" y="397"/>
                  </a:cubicBezTo>
                  <a:cubicBezTo>
                    <a:pt x="314" y="397"/>
                    <a:pt x="315" y="396"/>
                    <a:pt x="315" y="396"/>
                  </a:cubicBezTo>
                  <a:lnTo>
                    <a:pt x="315" y="396"/>
                  </a:lnTo>
                  <a:cubicBezTo>
                    <a:pt x="319" y="391"/>
                    <a:pt x="325" y="386"/>
                    <a:pt x="334" y="381"/>
                  </a:cubicBezTo>
                  <a:cubicBezTo>
                    <a:pt x="334" y="381"/>
                    <a:pt x="334" y="381"/>
                    <a:pt x="335" y="381"/>
                  </a:cubicBezTo>
                  <a:cubicBezTo>
                    <a:pt x="341" y="378"/>
                    <a:pt x="349" y="375"/>
                    <a:pt x="358" y="373"/>
                  </a:cubicBezTo>
                  <a:cubicBezTo>
                    <a:pt x="358" y="372"/>
                    <a:pt x="359" y="372"/>
                    <a:pt x="359" y="372"/>
                  </a:cubicBezTo>
                  <a:cubicBezTo>
                    <a:pt x="364" y="371"/>
                    <a:pt x="370" y="370"/>
                    <a:pt x="377" y="369"/>
                  </a:cubicBezTo>
                  <a:cubicBezTo>
                    <a:pt x="372" y="367"/>
                    <a:pt x="366" y="365"/>
                    <a:pt x="360" y="363"/>
                  </a:cubicBezTo>
                  <a:cubicBezTo>
                    <a:pt x="356" y="362"/>
                    <a:pt x="352" y="360"/>
                    <a:pt x="348" y="359"/>
                  </a:cubicBezTo>
                  <a:cubicBezTo>
                    <a:pt x="259" y="388"/>
                    <a:pt x="295" y="466"/>
                    <a:pt x="343" y="440"/>
                  </a:cubicBezTo>
                  <a:lnTo>
                    <a:pt x="343" y="440"/>
                  </a:lnTo>
                  <a:close/>
                  <a:moveTo>
                    <a:pt x="361" y="416"/>
                  </a:moveTo>
                  <a:lnTo>
                    <a:pt x="361" y="416"/>
                  </a:lnTo>
                  <a:cubicBezTo>
                    <a:pt x="365" y="411"/>
                    <a:pt x="369" y="405"/>
                    <a:pt x="373" y="400"/>
                  </a:cubicBezTo>
                  <a:cubicBezTo>
                    <a:pt x="372" y="395"/>
                    <a:pt x="366" y="385"/>
                    <a:pt x="358" y="378"/>
                  </a:cubicBezTo>
                  <a:cubicBezTo>
                    <a:pt x="353" y="380"/>
                    <a:pt x="347" y="381"/>
                    <a:pt x="342" y="384"/>
                  </a:cubicBezTo>
                  <a:cubicBezTo>
                    <a:pt x="356" y="391"/>
                    <a:pt x="361" y="404"/>
                    <a:pt x="361" y="416"/>
                  </a:cubicBezTo>
                  <a:lnTo>
                    <a:pt x="361" y="416"/>
                  </a:lnTo>
                  <a:close/>
                  <a:moveTo>
                    <a:pt x="377" y="394"/>
                  </a:moveTo>
                  <a:lnTo>
                    <a:pt x="377" y="394"/>
                  </a:lnTo>
                  <a:cubicBezTo>
                    <a:pt x="381" y="388"/>
                    <a:pt x="385" y="382"/>
                    <a:pt x="389" y="376"/>
                  </a:cubicBezTo>
                  <a:cubicBezTo>
                    <a:pt x="388" y="375"/>
                    <a:pt x="387" y="375"/>
                    <a:pt x="386" y="374"/>
                  </a:cubicBezTo>
                  <a:cubicBezTo>
                    <a:pt x="380" y="375"/>
                    <a:pt x="373" y="375"/>
                    <a:pt x="365" y="377"/>
                  </a:cubicBezTo>
                  <a:cubicBezTo>
                    <a:pt x="370" y="382"/>
                    <a:pt x="374" y="389"/>
                    <a:pt x="377" y="394"/>
                  </a:cubicBezTo>
                  <a:lnTo>
                    <a:pt x="377" y="394"/>
                  </a:lnTo>
                  <a:close/>
                  <a:moveTo>
                    <a:pt x="392" y="372"/>
                  </a:moveTo>
                  <a:lnTo>
                    <a:pt x="392" y="372"/>
                  </a:lnTo>
                  <a:cubicBezTo>
                    <a:pt x="396" y="365"/>
                    <a:pt x="400" y="359"/>
                    <a:pt x="404" y="353"/>
                  </a:cubicBezTo>
                  <a:cubicBezTo>
                    <a:pt x="389" y="349"/>
                    <a:pt x="360" y="351"/>
                    <a:pt x="343" y="351"/>
                  </a:cubicBezTo>
                  <a:cubicBezTo>
                    <a:pt x="349" y="354"/>
                    <a:pt x="355" y="356"/>
                    <a:pt x="362" y="358"/>
                  </a:cubicBezTo>
                  <a:cubicBezTo>
                    <a:pt x="371" y="361"/>
                    <a:pt x="380" y="364"/>
                    <a:pt x="387" y="369"/>
                  </a:cubicBezTo>
                  <a:cubicBezTo>
                    <a:pt x="388" y="369"/>
                    <a:pt x="388" y="369"/>
                    <a:pt x="388" y="369"/>
                  </a:cubicBezTo>
                  <a:cubicBezTo>
                    <a:pt x="389" y="370"/>
                    <a:pt x="391" y="371"/>
                    <a:pt x="392" y="372"/>
                  </a:cubicBezTo>
                  <a:lnTo>
                    <a:pt x="392" y="372"/>
                  </a:lnTo>
                  <a:close/>
                  <a:moveTo>
                    <a:pt x="407" y="348"/>
                  </a:moveTo>
                  <a:lnTo>
                    <a:pt x="407" y="348"/>
                  </a:lnTo>
                  <a:cubicBezTo>
                    <a:pt x="410" y="343"/>
                    <a:pt x="413" y="339"/>
                    <a:pt x="416" y="334"/>
                  </a:cubicBezTo>
                  <a:cubicBezTo>
                    <a:pt x="399" y="329"/>
                    <a:pt x="371" y="330"/>
                    <a:pt x="354" y="330"/>
                  </a:cubicBezTo>
                  <a:cubicBezTo>
                    <a:pt x="333" y="331"/>
                    <a:pt x="312" y="331"/>
                    <a:pt x="295" y="327"/>
                  </a:cubicBezTo>
                  <a:cubicBezTo>
                    <a:pt x="304" y="335"/>
                    <a:pt x="315" y="340"/>
                    <a:pt x="327" y="345"/>
                  </a:cubicBezTo>
                  <a:cubicBezTo>
                    <a:pt x="335" y="347"/>
                    <a:pt x="356" y="345"/>
                    <a:pt x="363" y="345"/>
                  </a:cubicBezTo>
                  <a:cubicBezTo>
                    <a:pt x="379" y="345"/>
                    <a:pt x="396" y="345"/>
                    <a:pt x="407" y="348"/>
                  </a:cubicBezTo>
                  <a:lnTo>
                    <a:pt x="407" y="348"/>
                  </a:lnTo>
                  <a:close/>
                  <a:moveTo>
                    <a:pt x="419" y="329"/>
                  </a:moveTo>
                  <a:lnTo>
                    <a:pt x="419" y="329"/>
                  </a:lnTo>
                  <a:cubicBezTo>
                    <a:pt x="421" y="325"/>
                    <a:pt x="424" y="322"/>
                    <a:pt x="426" y="318"/>
                  </a:cubicBezTo>
                  <a:cubicBezTo>
                    <a:pt x="404" y="309"/>
                    <a:pt x="369" y="312"/>
                    <a:pt x="346" y="312"/>
                  </a:cubicBezTo>
                  <a:cubicBezTo>
                    <a:pt x="320" y="312"/>
                    <a:pt x="293" y="311"/>
                    <a:pt x="276" y="296"/>
                  </a:cubicBezTo>
                  <a:cubicBezTo>
                    <a:pt x="279" y="305"/>
                    <a:pt x="283" y="312"/>
                    <a:pt x="287" y="318"/>
                  </a:cubicBezTo>
                  <a:cubicBezTo>
                    <a:pt x="313" y="329"/>
                    <a:pt x="361" y="323"/>
                    <a:pt x="391" y="325"/>
                  </a:cubicBezTo>
                  <a:cubicBezTo>
                    <a:pt x="401" y="325"/>
                    <a:pt x="411" y="326"/>
                    <a:pt x="419" y="329"/>
                  </a:cubicBezTo>
                  <a:lnTo>
                    <a:pt x="419" y="329"/>
                  </a:lnTo>
                  <a:close/>
                  <a:moveTo>
                    <a:pt x="429" y="313"/>
                  </a:moveTo>
                  <a:lnTo>
                    <a:pt x="429" y="313"/>
                  </a:lnTo>
                  <a:cubicBezTo>
                    <a:pt x="432" y="309"/>
                    <a:pt x="434" y="305"/>
                    <a:pt x="437" y="301"/>
                  </a:cubicBezTo>
                  <a:cubicBezTo>
                    <a:pt x="428" y="298"/>
                    <a:pt x="420" y="296"/>
                    <a:pt x="411" y="295"/>
                  </a:cubicBezTo>
                  <a:cubicBezTo>
                    <a:pt x="411" y="295"/>
                    <a:pt x="411" y="295"/>
                    <a:pt x="410" y="295"/>
                  </a:cubicBezTo>
                  <a:cubicBezTo>
                    <a:pt x="388" y="291"/>
                    <a:pt x="366" y="292"/>
                    <a:pt x="343" y="293"/>
                  </a:cubicBezTo>
                  <a:cubicBezTo>
                    <a:pt x="328" y="293"/>
                    <a:pt x="314" y="292"/>
                    <a:pt x="302" y="288"/>
                  </a:cubicBezTo>
                  <a:cubicBezTo>
                    <a:pt x="301" y="288"/>
                    <a:pt x="301" y="288"/>
                    <a:pt x="301" y="288"/>
                  </a:cubicBezTo>
                  <a:cubicBezTo>
                    <a:pt x="291" y="285"/>
                    <a:pt x="282" y="279"/>
                    <a:pt x="275" y="269"/>
                  </a:cubicBezTo>
                  <a:cubicBezTo>
                    <a:pt x="274" y="270"/>
                    <a:pt x="273" y="271"/>
                    <a:pt x="272" y="272"/>
                  </a:cubicBezTo>
                  <a:cubicBezTo>
                    <a:pt x="273" y="277"/>
                    <a:pt x="273" y="281"/>
                    <a:pt x="274" y="285"/>
                  </a:cubicBezTo>
                  <a:cubicBezTo>
                    <a:pt x="288" y="304"/>
                    <a:pt x="316" y="307"/>
                    <a:pt x="346" y="307"/>
                  </a:cubicBezTo>
                  <a:cubicBezTo>
                    <a:pt x="371" y="307"/>
                    <a:pt x="406" y="303"/>
                    <a:pt x="429" y="313"/>
                  </a:cubicBezTo>
                  <a:lnTo>
                    <a:pt x="429" y="313"/>
                  </a:lnTo>
                  <a:close/>
                  <a:moveTo>
                    <a:pt x="498" y="216"/>
                  </a:moveTo>
                  <a:lnTo>
                    <a:pt x="498" y="216"/>
                  </a:lnTo>
                  <a:cubicBezTo>
                    <a:pt x="500" y="213"/>
                    <a:pt x="503" y="210"/>
                    <a:pt x="506" y="207"/>
                  </a:cubicBezTo>
                  <a:cubicBezTo>
                    <a:pt x="491" y="202"/>
                    <a:pt x="477" y="199"/>
                    <a:pt x="463" y="196"/>
                  </a:cubicBezTo>
                  <a:cubicBezTo>
                    <a:pt x="463" y="196"/>
                    <a:pt x="462" y="196"/>
                    <a:pt x="462" y="196"/>
                  </a:cubicBezTo>
                  <a:cubicBezTo>
                    <a:pt x="456" y="195"/>
                    <a:pt x="449" y="195"/>
                    <a:pt x="443" y="194"/>
                  </a:cubicBezTo>
                  <a:cubicBezTo>
                    <a:pt x="445" y="198"/>
                    <a:pt x="447" y="203"/>
                    <a:pt x="447" y="209"/>
                  </a:cubicBezTo>
                  <a:cubicBezTo>
                    <a:pt x="450" y="212"/>
                    <a:pt x="452" y="216"/>
                    <a:pt x="452" y="220"/>
                  </a:cubicBezTo>
                  <a:cubicBezTo>
                    <a:pt x="456" y="218"/>
                    <a:pt x="462" y="217"/>
                    <a:pt x="468" y="219"/>
                  </a:cubicBezTo>
                  <a:cubicBezTo>
                    <a:pt x="473" y="208"/>
                    <a:pt x="488" y="206"/>
                    <a:pt x="498" y="216"/>
                  </a:cubicBezTo>
                  <a:lnTo>
                    <a:pt x="498" y="216"/>
                  </a:lnTo>
                  <a:close/>
                  <a:moveTo>
                    <a:pt x="187" y="551"/>
                  </a:moveTo>
                  <a:lnTo>
                    <a:pt x="187" y="551"/>
                  </a:lnTo>
                  <a:lnTo>
                    <a:pt x="238" y="513"/>
                  </a:lnTo>
                  <a:cubicBezTo>
                    <a:pt x="236" y="508"/>
                    <a:pt x="233" y="504"/>
                    <a:pt x="231" y="499"/>
                  </a:cubicBezTo>
                  <a:lnTo>
                    <a:pt x="188" y="526"/>
                  </a:lnTo>
                  <a:cubicBezTo>
                    <a:pt x="185" y="528"/>
                    <a:pt x="182" y="523"/>
                    <a:pt x="185" y="521"/>
                  </a:cubicBezTo>
                  <a:lnTo>
                    <a:pt x="229" y="494"/>
                  </a:lnTo>
                  <a:cubicBezTo>
                    <a:pt x="227" y="491"/>
                    <a:pt x="225" y="487"/>
                    <a:pt x="224" y="483"/>
                  </a:cubicBezTo>
                  <a:lnTo>
                    <a:pt x="165" y="511"/>
                  </a:lnTo>
                  <a:cubicBezTo>
                    <a:pt x="171" y="524"/>
                    <a:pt x="178" y="538"/>
                    <a:pt x="187" y="551"/>
                  </a:cubicBezTo>
                  <a:lnTo>
                    <a:pt x="187" y="551"/>
                  </a:lnTo>
                  <a:close/>
                  <a:moveTo>
                    <a:pt x="241" y="518"/>
                  </a:moveTo>
                  <a:lnTo>
                    <a:pt x="241" y="518"/>
                  </a:lnTo>
                  <a:lnTo>
                    <a:pt x="190" y="556"/>
                  </a:lnTo>
                  <a:cubicBezTo>
                    <a:pt x="198" y="569"/>
                    <a:pt x="208" y="581"/>
                    <a:pt x="219" y="593"/>
                  </a:cubicBezTo>
                  <a:lnTo>
                    <a:pt x="259" y="545"/>
                  </a:lnTo>
                  <a:cubicBezTo>
                    <a:pt x="256" y="542"/>
                    <a:pt x="254" y="538"/>
                    <a:pt x="251" y="534"/>
                  </a:cubicBezTo>
                  <a:lnTo>
                    <a:pt x="213" y="572"/>
                  </a:lnTo>
                  <a:cubicBezTo>
                    <a:pt x="210" y="575"/>
                    <a:pt x="207" y="571"/>
                    <a:pt x="209" y="568"/>
                  </a:cubicBezTo>
                  <a:lnTo>
                    <a:pt x="248" y="530"/>
                  </a:lnTo>
                  <a:cubicBezTo>
                    <a:pt x="246" y="526"/>
                    <a:pt x="243" y="522"/>
                    <a:pt x="241" y="518"/>
                  </a:cubicBezTo>
                  <a:lnTo>
                    <a:pt x="241" y="518"/>
                  </a:lnTo>
                  <a:close/>
                  <a:moveTo>
                    <a:pt x="163" y="505"/>
                  </a:moveTo>
                  <a:lnTo>
                    <a:pt x="163" y="505"/>
                  </a:lnTo>
                  <a:lnTo>
                    <a:pt x="222" y="478"/>
                  </a:lnTo>
                  <a:cubicBezTo>
                    <a:pt x="220" y="474"/>
                    <a:pt x="219" y="470"/>
                    <a:pt x="218" y="466"/>
                  </a:cubicBezTo>
                  <a:lnTo>
                    <a:pt x="169" y="481"/>
                  </a:lnTo>
                  <a:cubicBezTo>
                    <a:pt x="166" y="482"/>
                    <a:pt x="164" y="476"/>
                    <a:pt x="168" y="475"/>
                  </a:cubicBezTo>
                  <a:lnTo>
                    <a:pt x="216" y="461"/>
                  </a:lnTo>
                  <a:cubicBezTo>
                    <a:pt x="214" y="456"/>
                    <a:pt x="213" y="451"/>
                    <a:pt x="212" y="445"/>
                  </a:cubicBezTo>
                  <a:lnTo>
                    <a:pt x="147" y="459"/>
                  </a:lnTo>
                  <a:cubicBezTo>
                    <a:pt x="151" y="475"/>
                    <a:pt x="156" y="490"/>
                    <a:pt x="163" y="505"/>
                  </a:cubicBezTo>
                  <a:lnTo>
                    <a:pt x="163" y="505"/>
                  </a:lnTo>
                  <a:close/>
                  <a:moveTo>
                    <a:pt x="146" y="454"/>
                  </a:moveTo>
                  <a:lnTo>
                    <a:pt x="146" y="454"/>
                  </a:lnTo>
                  <a:lnTo>
                    <a:pt x="210" y="440"/>
                  </a:lnTo>
                  <a:cubicBezTo>
                    <a:pt x="209" y="435"/>
                    <a:pt x="209" y="431"/>
                    <a:pt x="208" y="426"/>
                  </a:cubicBezTo>
                  <a:lnTo>
                    <a:pt x="157" y="431"/>
                  </a:lnTo>
                  <a:cubicBezTo>
                    <a:pt x="153" y="431"/>
                    <a:pt x="153" y="426"/>
                    <a:pt x="156" y="425"/>
                  </a:cubicBezTo>
                  <a:lnTo>
                    <a:pt x="207" y="421"/>
                  </a:lnTo>
                  <a:cubicBezTo>
                    <a:pt x="206" y="416"/>
                    <a:pt x="206" y="411"/>
                    <a:pt x="206" y="405"/>
                  </a:cubicBezTo>
                  <a:lnTo>
                    <a:pt x="140" y="404"/>
                  </a:lnTo>
                  <a:cubicBezTo>
                    <a:pt x="141" y="421"/>
                    <a:pt x="143" y="437"/>
                    <a:pt x="146" y="454"/>
                  </a:cubicBezTo>
                  <a:lnTo>
                    <a:pt x="146" y="454"/>
                  </a:lnTo>
                  <a:close/>
                  <a:moveTo>
                    <a:pt x="140" y="399"/>
                  </a:moveTo>
                  <a:lnTo>
                    <a:pt x="140" y="399"/>
                  </a:lnTo>
                  <a:lnTo>
                    <a:pt x="206" y="400"/>
                  </a:lnTo>
                  <a:cubicBezTo>
                    <a:pt x="205" y="395"/>
                    <a:pt x="205" y="391"/>
                    <a:pt x="206" y="387"/>
                  </a:cubicBezTo>
                  <a:lnTo>
                    <a:pt x="155" y="381"/>
                  </a:lnTo>
                  <a:cubicBezTo>
                    <a:pt x="151" y="381"/>
                    <a:pt x="152" y="375"/>
                    <a:pt x="156" y="375"/>
                  </a:cubicBezTo>
                  <a:lnTo>
                    <a:pt x="206" y="381"/>
                  </a:lnTo>
                  <a:cubicBezTo>
                    <a:pt x="206" y="375"/>
                    <a:pt x="207" y="370"/>
                    <a:pt x="207" y="364"/>
                  </a:cubicBezTo>
                  <a:lnTo>
                    <a:pt x="144" y="351"/>
                  </a:lnTo>
                  <a:cubicBezTo>
                    <a:pt x="141" y="367"/>
                    <a:pt x="140" y="383"/>
                    <a:pt x="140" y="399"/>
                  </a:cubicBezTo>
                  <a:lnTo>
                    <a:pt x="140" y="399"/>
                  </a:lnTo>
                  <a:close/>
                  <a:moveTo>
                    <a:pt x="144" y="346"/>
                  </a:moveTo>
                  <a:lnTo>
                    <a:pt x="144" y="346"/>
                  </a:lnTo>
                  <a:lnTo>
                    <a:pt x="208" y="359"/>
                  </a:lnTo>
                  <a:cubicBezTo>
                    <a:pt x="209" y="354"/>
                    <a:pt x="210" y="350"/>
                    <a:pt x="211" y="346"/>
                  </a:cubicBezTo>
                  <a:lnTo>
                    <a:pt x="162" y="330"/>
                  </a:lnTo>
                  <a:cubicBezTo>
                    <a:pt x="158" y="329"/>
                    <a:pt x="160" y="324"/>
                    <a:pt x="163" y="325"/>
                  </a:cubicBezTo>
                  <a:lnTo>
                    <a:pt x="212" y="340"/>
                  </a:lnTo>
                  <a:cubicBezTo>
                    <a:pt x="213" y="336"/>
                    <a:pt x="214" y="332"/>
                    <a:pt x="215" y="328"/>
                  </a:cubicBezTo>
                  <a:lnTo>
                    <a:pt x="157" y="299"/>
                  </a:lnTo>
                  <a:cubicBezTo>
                    <a:pt x="151" y="314"/>
                    <a:pt x="147" y="330"/>
                    <a:pt x="144" y="346"/>
                  </a:cubicBezTo>
                  <a:lnTo>
                    <a:pt x="144" y="346"/>
                  </a:lnTo>
                  <a:close/>
                  <a:moveTo>
                    <a:pt x="159" y="293"/>
                  </a:moveTo>
                  <a:lnTo>
                    <a:pt x="159" y="293"/>
                  </a:lnTo>
                  <a:lnTo>
                    <a:pt x="217" y="322"/>
                  </a:lnTo>
                  <a:cubicBezTo>
                    <a:pt x="219" y="318"/>
                    <a:pt x="220" y="314"/>
                    <a:pt x="222" y="310"/>
                  </a:cubicBezTo>
                  <a:lnTo>
                    <a:pt x="177" y="283"/>
                  </a:lnTo>
                  <a:cubicBezTo>
                    <a:pt x="174" y="281"/>
                    <a:pt x="177" y="276"/>
                    <a:pt x="180" y="278"/>
                  </a:cubicBezTo>
                  <a:lnTo>
                    <a:pt x="224" y="305"/>
                  </a:lnTo>
                  <a:cubicBezTo>
                    <a:pt x="226" y="300"/>
                    <a:pt x="228" y="296"/>
                    <a:pt x="230" y="292"/>
                  </a:cubicBezTo>
                  <a:lnTo>
                    <a:pt x="178" y="251"/>
                  </a:lnTo>
                  <a:cubicBezTo>
                    <a:pt x="170" y="265"/>
                    <a:pt x="164" y="279"/>
                    <a:pt x="159" y="293"/>
                  </a:cubicBezTo>
                  <a:lnTo>
                    <a:pt x="159" y="293"/>
                  </a:lnTo>
                  <a:close/>
                  <a:moveTo>
                    <a:pt x="180" y="246"/>
                  </a:moveTo>
                  <a:lnTo>
                    <a:pt x="180" y="246"/>
                  </a:lnTo>
                  <a:lnTo>
                    <a:pt x="233" y="287"/>
                  </a:lnTo>
                  <a:cubicBezTo>
                    <a:pt x="235" y="283"/>
                    <a:pt x="237" y="280"/>
                    <a:pt x="239" y="276"/>
                  </a:cubicBezTo>
                  <a:lnTo>
                    <a:pt x="200" y="239"/>
                  </a:lnTo>
                  <a:cubicBezTo>
                    <a:pt x="198" y="237"/>
                    <a:pt x="202" y="233"/>
                    <a:pt x="204" y="235"/>
                  </a:cubicBezTo>
                  <a:lnTo>
                    <a:pt x="242" y="271"/>
                  </a:lnTo>
                  <a:cubicBezTo>
                    <a:pt x="245" y="267"/>
                    <a:pt x="248" y="263"/>
                    <a:pt x="251" y="259"/>
                  </a:cubicBezTo>
                  <a:lnTo>
                    <a:pt x="207" y="208"/>
                  </a:lnTo>
                  <a:cubicBezTo>
                    <a:pt x="197" y="220"/>
                    <a:pt x="188" y="233"/>
                    <a:pt x="180" y="246"/>
                  </a:cubicBezTo>
                  <a:lnTo>
                    <a:pt x="180" y="246"/>
                  </a:lnTo>
                  <a:close/>
                  <a:moveTo>
                    <a:pt x="210" y="203"/>
                  </a:moveTo>
                  <a:lnTo>
                    <a:pt x="210" y="203"/>
                  </a:lnTo>
                  <a:lnTo>
                    <a:pt x="254" y="254"/>
                  </a:lnTo>
                  <a:cubicBezTo>
                    <a:pt x="257" y="251"/>
                    <a:pt x="260" y="247"/>
                    <a:pt x="263" y="244"/>
                  </a:cubicBezTo>
                  <a:lnTo>
                    <a:pt x="230" y="199"/>
                  </a:lnTo>
                  <a:cubicBezTo>
                    <a:pt x="228" y="196"/>
                    <a:pt x="233" y="193"/>
                    <a:pt x="235" y="196"/>
                  </a:cubicBezTo>
                  <a:lnTo>
                    <a:pt x="267" y="240"/>
                  </a:lnTo>
                  <a:cubicBezTo>
                    <a:pt x="270" y="236"/>
                    <a:pt x="273" y="233"/>
                    <a:pt x="277" y="230"/>
                  </a:cubicBezTo>
                  <a:lnTo>
                    <a:pt x="242" y="169"/>
                  </a:lnTo>
                  <a:cubicBezTo>
                    <a:pt x="231" y="180"/>
                    <a:pt x="220" y="191"/>
                    <a:pt x="210" y="203"/>
                  </a:cubicBezTo>
                  <a:lnTo>
                    <a:pt x="210" y="203"/>
                  </a:lnTo>
                  <a:close/>
                  <a:moveTo>
                    <a:pt x="246" y="166"/>
                  </a:moveTo>
                  <a:lnTo>
                    <a:pt x="246" y="166"/>
                  </a:lnTo>
                  <a:lnTo>
                    <a:pt x="281" y="226"/>
                  </a:lnTo>
                  <a:cubicBezTo>
                    <a:pt x="284" y="223"/>
                    <a:pt x="287" y="220"/>
                    <a:pt x="290" y="218"/>
                  </a:cubicBezTo>
                  <a:lnTo>
                    <a:pt x="267" y="165"/>
                  </a:lnTo>
                  <a:cubicBezTo>
                    <a:pt x="266" y="161"/>
                    <a:pt x="271" y="159"/>
                    <a:pt x="273" y="163"/>
                  </a:cubicBezTo>
                  <a:lnTo>
                    <a:pt x="295" y="214"/>
                  </a:lnTo>
                  <a:cubicBezTo>
                    <a:pt x="299" y="211"/>
                    <a:pt x="303" y="208"/>
                    <a:pt x="307" y="205"/>
                  </a:cubicBezTo>
                  <a:lnTo>
                    <a:pt x="284" y="137"/>
                  </a:lnTo>
                  <a:cubicBezTo>
                    <a:pt x="271" y="146"/>
                    <a:pt x="258" y="155"/>
                    <a:pt x="246" y="166"/>
                  </a:cubicBezTo>
                  <a:lnTo>
                    <a:pt x="246" y="166"/>
                  </a:lnTo>
                  <a:close/>
                  <a:moveTo>
                    <a:pt x="289" y="134"/>
                  </a:moveTo>
                  <a:lnTo>
                    <a:pt x="289" y="134"/>
                  </a:lnTo>
                  <a:lnTo>
                    <a:pt x="312" y="202"/>
                  </a:lnTo>
                  <a:cubicBezTo>
                    <a:pt x="316" y="200"/>
                    <a:pt x="319" y="198"/>
                    <a:pt x="323" y="196"/>
                  </a:cubicBezTo>
                  <a:lnTo>
                    <a:pt x="310" y="139"/>
                  </a:lnTo>
                  <a:cubicBezTo>
                    <a:pt x="309" y="135"/>
                    <a:pt x="314" y="134"/>
                    <a:pt x="315" y="137"/>
                  </a:cubicBezTo>
                  <a:lnTo>
                    <a:pt x="328" y="193"/>
                  </a:lnTo>
                  <a:cubicBezTo>
                    <a:pt x="332" y="191"/>
                    <a:pt x="336" y="189"/>
                    <a:pt x="340" y="187"/>
                  </a:cubicBezTo>
                  <a:lnTo>
                    <a:pt x="331" y="113"/>
                  </a:lnTo>
                  <a:cubicBezTo>
                    <a:pt x="316" y="119"/>
                    <a:pt x="302" y="126"/>
                    <a:pt x="289" y="134"/>
                  </a:cubicBezTo>
                  <a:lnTo>
                    <a:pt x="289" y="134"/>
                  </a:lnTo>
                  <a:close/>
                  <a:moveTo>
                    <a:pt x="336" y="111"/>
                  </a:moveTo>
                  <a:lnTo>
                    <a:pt x="336" y="111"/>
                  </a:lnTo>
                  <a:lnTo>
                    <a:pt x="346" y="185"/>
                  </a:lnTo>
                  <a:cubicBezTo>
                    <a:pt x="350" y="183"/>
                    <a:pt x="354" y="181"/>
                    <a:pt x="359" y="180"/>
                  </a:cubicBezTo>
                  <a:lnTo>
                    <a:pt x="357" y="118"/>
                  </a:lnTo>
                  <a:cubicBezTo>
                    <a:pt x="357" y="114"/>
                    <a:pt x="362" y="114"/>
                    <a:pt x="362" y="118"/>
                  </a:cubicBezTo>
                  <a:lnTo>
                    <a:pt x="364" y="178"/>
                  </a:lnTo>
                  <a:cubicBezTo>
                    <a:pt x="369" y="176"/>
                    <a:pt x="373" y="175"/>
                    <a:pt x="377" y="174"/>
                  </a:cubicBezTo>
                  <a:lnTo>
                    <a:pt x="383" y="97"/>
                  </a:lnTo>
                  <a:cubicBezTo>
                    <a:pt x="367" y="100"/>
                    <a:pt x="351" y="105"/>
                    <a:pt x="336" y="111"/>
                  </a:cubicBezTo>
                  <a:lnTo>
                    <a:pt x="336" y="111"/>
                  </a:lnTo>
                  <a:close/>
                  <a:moveTo>
                    <a:pt x="388" y="96"/>
                  </a:moveTo>
                  <a:lnTo>
                    <a:pt x="388" y="96"/>
                  </a:lnTo>
                  <a:lnTo>
                    <a:pt x="383" y="173"/>
                  </a:lnTo>
                  <a:cubicBezTo>
                    <a:pt x="388" y="172"/>
                    <a:pt x="393" y="171"/>
                    <a:pt x="398" y="170"/>
                  </a:cubicBezTo>
                  <a:lnTo>
                    <a:pt x="408" y="109"/>
                  </a:lnTo>
                  <a:cubicBezTo>
                    <a:pt x="408" y="106"/>
                    <a:pt x="414" y="107"/>
                    <a:pt x="413" y="110"/>
                  </a:cubicBezTo>
                  <a:lnTo>
                    <a:pt x="404" y="169"/>
                  </a:lnTo>
                  <a:cubicBezTo>
                    <a:pt x="408" y="169"/>
                    <a:pt x="412" y="169"/>
                    <a:pt x="416" y="168"/>
                  </a:cubicBezTo>
                  <a:lnTo>
                    <a:pt x="436" y="91"/>
                  </a:lnTo>
                  <a:cubicBezTo>
                    <a:pt x="420" y="92"/>
                    <a:pt x="404" y="93"/>
                    <a:pt x="388" y="96"/>
                  </a:cubicBezTo>
                  <a:lnTo>
                    <a:pt x="388" y="96"/>
                  </a:lnTo>
                  <a:close/>
                  <a:moveTo>
                    <a:pt x="442" y="91"/>
                  </a:moveTo>
                  <a:lnTo>
                    <a:pt x="442" y="91"/>
                  </a:lnTo>
                  <a:lnTo>
                    <a:pt x="422" y="168"/>
                  </a:lnTo>
                  <a:cubicBezTo>
                    <a:pt x="427" y="168"/>
                    <a:pt x="432" y="168"/>
                    <a:pt x="437" y="168"/>
                  </a:cubicBezTo>
                  <a:lnTo>
                    <a:pt x="456" y="108"/>
                  </a:lnTo>
                  <a:cubicBezTo>
                    <a:pt x="457" y="104"/>
                    <a:pt x="463" y="106"/>
                    <a:pt x="462" y="109"/>
                  </a:cubicBezTo>
                  <a:lnTo>
                    <a:pt x="443" y="169"/>
                  </a:lnTo>
                  <a:cubicBezTo>
                    <a:pt x="448" y="169"/>
                    <a:pt x="452" y="170"/>
                    <a:pt x="457" y="171"/>
                  </a:cubicBezTo>
                  <a:lnTo>
                    <a:pt x="489" y="95"/>
                  </a:lnTo>
                  <a:cubicBezTo>
                    <a:pt x="473" y="93"/>
                    <a:pt x="457" y="91"/>
                    <a:pt x="442" y="91"/>
                  </a:cubicBezTo>
                  <a:lnTo>
                    <a:pt x="442" y="91"/>
                  </a:lnTo>
                  <a:close/>
                  <a:moveTo>
                    <a:pt x="495" y="96"/>
                  </a:moveTo>
                  <a:lnTo>
                    <a:pt x="495" y="96"/>
                  </a:lnTo>
                  <a:lnTo>
                    <a:pt x="463" y="172"/>
                  </a:lnTo>
                  <a:cubicBezTo>
                    <a:pt x="467" y="172"/>
                    <a:pt x="471" y="173"/>
                    <a:pt x="475" y="174"/>
                  </a:cubicBezTo>
                  <a:lnTo>
                    <a:pt x="507" y="113"/>
                  </a:lnTo>
                  <a:cubicBezTo>
                    <a:pt x="509" y="110"/>
                    <a:pt x="514" y="112"/>
                    <a:pt x="512" y="116"/>
                  </a:cubicBezTo>
                  <a:lnTo>
                    <a:pt x="481" y="176"/>
                  </a:lnTo>
                  <a:cubicBezTo>
                    <a:pt x="486" y="177"/>
                    <a:pt x="492" y="179"/>
                    <a:pt x="497" y="181"/>
                  </a:cubicBezTo>
                  <a:lnTo>
                    <a:pt x="541" y="108"/>
                  </a:lnTo>
                  <a:cubicBezTo>
                    <a:pt x="526" y="103"/>
                    <a:pt x="510" y="99"/>
                    <a:pt x="495" y="96"/>
                  </a:cubicBezTo>
                  <a:lnTo>
                    <a:pt x="495" y="96"/>
                  </a:lnTo>
                  <a:close/>
                  <a:moveTo>
                    <a:pt x="393" y="265"/>
                  </a:moveTo>
                  <a:lnTo>
                    <a:pt x="393" y="265"/>
                  </a:lnTo>
                  <a:cubicBezTo>
                    <a:pt x="393" y="266"/>
                    <a:pt x="393" y="266"/>
                    <a:pt x="393" y="267"/>
                  </a:cubicBezTo>
                  <a:cubicBezTo>
                    <a:pt x="392" y="267"/>
                    <a:pt x="392" y="267"/>
                    <a:pt x="391" y="268"/>
                  </a:cubicBezTo>
                  <a:cubicBezTo>
                    <a:pt x="391" y="268"/>
                    <a:pt x="391" y="268"/>
                    <a:pt x="391" y="268"/>
                  </a:cubicBezTo>
                  <a:cubicBezTo>
                    <a:pt x="386" y="269"/>
                    <a:pt x="381" y="268"/>
                    <a:pt x="377" y="268"/>
                  </a:cubicBezTo>
                  <a:cubicBezTo>
                    <a:pt x="376" y="268"/>
                    <a:pt x="376" y="268"/>
                    <a:pt x="375" y="269"/>
                  </a:cubicBezTo>
                  <a:cubicBezTo>
                    <a:pt x="376" y="274"/>
                    <a:pt x="379" y="281"/>
                    <a:pt x="385" y="287"/>
                  </a:cubicBezTo>
                  <a:cubicBezTo>
                    <a:pt x="389" y="287"/>
                    <a:pt x="393" y="287"/>
                    <a:pt x="398" y="288"/>
                  </a:cubicBezTo>
                  <a:lnTo>
                    <a:pt x="410" y="236"/>
                  </a:lnTo>
                  <a:cubicBezTo>
                    <a:pt x="396" y="232"/>
                    <a:pt x="393" y="208"/>
                    <a:pt x="411" y="204"/>
                  </a:cubicBezTo>
                  <a:cubicBezTo>
                    <a:pt x="411" y="200"/>
                    <a:pt x="413" y="197"/>
                    <a:pt x="416" y="194"/>
                  </a:cubicBezTo>
                  <a:cubicBezTo>
                    <a:pt x="406" y="195"/>
                    <a:pt x="396" y="196"/>
                    <a:pt x="387" y="198"/>
                  </a:cubicBezTo>
                  <a:lnTo>
                    <a:pt x="390" y="227"/>
                  </a:lnTo>
                  <a:cubicBezTo>
                    <a:pt x="390" y="227"/>
                    <a:pt x="390" y="227"/>
                    <a:pt x="390" y="228"/>
                  </a:cubicBezTo>
                  <a:lnTo>
                    <a:pt x="390" y="231"/>
                  </a:lnTo>
                  <a:cubicBezTo>
                    <a:pt x="390" y="234"/>
                    <a:pt x="385" y="235"/>
                    <a:pt x="384" y="231"/>
                  </a:cubicBezTo>
                  <a:lnTo>
                    <a:pt x="384" y="229"/>
                  </a:lnTo>
                  <a:lnTo>
                    <a:pt x="373" y="221"/>
                  </a:lnTo>
                  <a:cubicBezTo>
                    <a:pt x="370" y="223"/>
                    <a:pt x="368" y="227"/>
                    <a:pt x="368" y="231"/>
                  </a:cubicBezTo>
                  <a:cubicBezTo>
                    <a:pt x="368" y="239"/>
                    <a:pt x="374" y="245"/>
                    <a:pt x="382" y="245"/>
                  </a:cubicBezTo>
                  <a:cubicBezTo>
                    <a:pt x="383" y="245"/>
                    <a:pt x="384" y="245"/>
                    <a:pt x="386" y="245"/>
                  </a:cubicBezTo>
                  <a:lnTo>
                    <a:pt x="386" y="244"/>
                  </a:lnTo>
                  <a:cubicBezTo>
                    <a:pt x="385" y="240"/>
                    <a:pt x="391" y="239"/>
                    <a:pt x="391" y="243"/>
                  </a:cubicBezTo>
                  <a:lnTo>
                    <a:pt x="391" y="246"/>
                  </a:lnTo>
                  <a:cubicBezTo>
                    <a:pt x="392" y="246"/>
                    <a:pt x="392" y="246"/>
                    <a:pt x="392" y="247"/>
                  </a:cubicBezTo>
                  <a:lnTo>
                    <a:pt x="393" y="265"/>
                  </a:lnTo>
                  <a:cubicBezTo>
                    <a:pt x="393" y="265"/>
                    <a:pt x="393" y="265"/>
                    <a:pt x="393" y="265"/>
                  </a:cubicBezTo>
                  <a:lnTo>
                    <a:pt x="393" y="265"/>
                  </a:lnTo>
                  <a:close/>
                  <a:moveTo>
                    <a:pt x="372" y="214"/>
                  </a:moveTo>
                  <a:lnTo>
                    <a:pt x="372" y="214"/>
                  </a:lnTo>
                  <a:lnTo>
                    <a:pt x="374" y="215"/>
                  </a:lnTo>
                  <a:cubicBezTo>
                    <a:pt x="374" y="215"/>
                    <a:pt x="374" y="215"/>
                    <a:pt x="375" y="215"/>
                  </a:cubicBezTo>
                  <a:lnTo>
                    <a:pt x="384" y="222"/>
                  </a:lnTo>
                  <a:lnTo>
                    <a:pt x="382" y="199"/>
                  </a:lnTo>
                  <a:cubicBezTo>
                    <a:pt x="374" y="201"/>
                    <a:pt x="367" y="203"/>
                    <a:pt x="360" y="206"/>
                  </a:cubicBezTo>
                  <a:cubicBezTo>
                    <a:pt x="346" y="221"/>
                    <a:pt x="347" y="238"/>
                    <a:pt x="356" y="250"/>
                  </a:cubicBezTo>
                  <a:cubicBezTo>
                    <a:pt x="357" y="250"/>
                    <a:pt x="357" y="250"/>
                    <a:pt x="357" y="250"/>
                  </a:cubicBezTo>
                  <a:cubicBezTo>
                    <a:pt x="364" y="259"/>
                    <a:pt x="376" y="264"/>
                    <a:pt x="387" y="263"/>
                  </a:cubicBezTo>
                  <a:lnTo>
                    <a:pt x="386" y="250"/>
                  </a:lnTo>
                  <a:cubicBezTo>
                    <a:pt x="385" y="251"/>
                    <a:pt x="383" y="251"/>
                    <a:pt x="382" y="251"/>
                  </a:cubicBezTo>
                  <a:cubicBezTo>
                    <a:pt x="371" y="251"/>
                    <a:pt x="362" y="242"/>
                    <a:pt x="362" y="231"/>
                  </a:cubicBezTo>
                  <a:cubicBezTo>
                    <a:pt x="362" y="226"/>
                    <a:pt x="365" y="221"/>
                    <a:pt x="368" y="217"/>
                  </a:cubicBezTo>
                  <a:cubicBezTo>
                    <a:pt x="367" y="215"/>
                    <a:pt x="370" y="212"/>
                    <a:pt x="372" y="214"/>
                  </a:cubicBezTo>
                  <a:lnTo>
                    <a:pt x="372" y="214"/>
                  </a:lnTo>
                  <a:close/>
                  <a:moveTo>
                    <a:pt x="370" y="266"/>
                  </a:moveTo>
                  <a:lnTo>
                    <a:pt x="370" y="266"/>
                  </a:lnTo>
                  <a:cubicBezTo>
                    <a:pt x="364" y="263"/>
                    <a:pt x="358" y="260"/>
                    <a:pt x="354" y="255"/>
                  </a:cubicBezTo>
                  <a:cubicBezTo>
                    <a:pt x="334" y="260"/>
                    <a:pt x="317" y="245"/>
                    <a:pt x="311" y="233"/>
                  </a:cubicBezTo>
                  <a:cubicBezTo>
                    <a:pt x="304" y="238"/>
                    <a:pt x="297" y="244"/>
                    <a:pt x="291" y="250"/>
                  </a:cubicBezTo>
                  <a:lnTo>
                    <a:pt x="303" y="253"/>
                  </a:lnTo>
                  <a:cubicBezTo>
                    <a:pt x="304" y="253"/>
                    <a:pt x="304" y="253"/>
                    <a:pt x="304" y="253"/>
                  </a:cubicBezTo>
                  <a:lnTo>
                    <a:pt x="307" y="254"/>
                  </a:lnTo>
                  <a:cubicBezTo>
                    <a:pt x="307" y="254"/>
                    <a:pt x="308" y="254"/>
                    <a:pt x="308" y="255"/>
                  </a:cubicBezTo>
                  <a:cubicBezTo>
                    <a:pt x="309" y="255"/>
                    <a:pt x="309" y="255"/>
                    <a:pt x="309" y="256"/>
                  </a:cubicBezTo>
                  <a:cubicBezTo>
                    <a:pt x="323" y="272"/>
                    <a:pt x="357" y="272"/>
                    <a:pt x="370" y="266"/>
                  </a:cubicBezTo>
                  <a:lnTo>
                    <a:pt x="370" y="266"/>
                  </a:lnTo>
                  <a:close/>
                  <a:moveTo>
                    <a:pt x="350" y="250"/>
                  </a:moveTo>
                  <a:lnTo>
                    <a:pt x="350" y="250"/>
                  </a:lnTo>
                  <a:cubicBezTo>
                    <a:pt x="342" y="239"/>
                    <a:pt x="341" y="225"/>
                    <a:pt x="350" y="210"/>
                  </a:cubicBezTo>
                  <a:cubicBezTo>
                    <a:pt x="338" y="215"/>
                    <a:pt x="326" y="222"/>
                    <a:pt x="315" y="230"/>
                  </a:cubicBezTo>
                  <a:cubicBezTo>
                    <a:pt x="320" y="240"/>
                    <a:pt x="334" y="252"/>
                    <a:pt x="350" y="250"/>
                  </a:cubicBezTo>
                  <a:lnTo>
                    <a:pt x="350" y="250"/>
                  </a:lnTo>
                  <a:close/>
                  <a:moveTo>
                    <a:pt x="305" y="260"/>
                  </a:moveTo>
                  <a:lnTo>
                    <a:pt x="305" y="260"/>
                  </a:lnTo>
                  <a:lnTo>
                    <a:pt x="305" y="259"/>
                  </a:lnTo>
                  <a:cubicBezTo>
                    <a:pt x="303" y="265"/>
                    <a:pt x="303" y="277"/>
                    <a:pt x="304" y="283"/>
                  </a:cubicBezTo>
                  <a:cubicBezTo>
                    <a:pt x="315" y="287"/>
                    <a:pt x="328" y="287"/>
                    <a:pt x="343" y="287"/>
                  </a:cubicBezTo>
                  <a:cubicBezTo>
                    <a:pt x="355" y="287"/>
                    <a:pt x="366" y="287"/>
                    <a:pt x="377" y="287"/>
                  </a:cubicBezTo>
                  <a:cubicBezTo>
                    <a:pt x="373" y="282"/>
                    <a:pt x="371" y="276"/>
                    <a:pt x="370" y="272"/>
                  </a:cubicBezTo>
                  <a:cubicBezTo>
                    <a:pt x="353" y="278"/>
                    <a:pt x="320" y="276"/>
                    <a:pt x="305" y="260"/>
                  </a:cubicBezTo>
                  <a:lnTo>
                    <a:pt x="305" y="260"/>
                  </a:lnTo>
                  <a:close/>
                  <a:moveTo>
                    <a:pt x="315" y="346"/>
                  </a:moveTo>
                  <a:lnTo>
                    <a:pt x="315" y="346"/>
                  </a:lnTo>
                  <a:cubicBezTo>
                    <a:pt x="311" y="345"/>
                    <a:pt x="308" y="343"/>
                    <a:pt x="304" y="341"/>
                  </a:cubicBezTo>
                  <a:cubicBezTo>
                    <a:pt x="300" y="344"/>
                    <a:pt x="296" y="346"/>
                    <a:pt x="293" y="349"/>
                  </a:cubicBezTo>
                  <a:cubicBezTo>
                    <a:pt x="293" y="349"/>
                    <a:pt x="292" y="350"/>
                    <a:pt x="292" y="350"/>
                  </a:cubicBezTo>
                  <a:cubicBezTo>
                    <a:pt x="285" y="356"/>
                    <a:pt x="279" y="362"/>
                    <a:pt x="274" y="367"/>
                  </a:cubicBezTo>
                  <a:cubicBezTo>
                    <a:pt x="274" y="367"/>
                    <a:pt x="274" y="368"/>
                    <a:pt x="274" y="368"/>
                  </a:cubicBezTo>
                  <a:cubicBezTo>
                    <a:pt x="272" y="370"/>
                    <a:pt x="270" y="373"/>
                    <a:pt x="268" y="375"/>
                  </a:cubicBezTo>
                  <a:cubicBezTo>
                    <a:pt x="268" y="376"/>
                    <a:pt x="268" y="376"/>
                    <a:pt x="268" y="376"/>
                  </a:cubicBezTo>
                  <a:cubicBezTo>
                    <a:pt x="261" y="386"/>
                    <a:pt x="258" y="395"/>
                    <a:pt x="257" y="403"/>
                  </a:cubicBezTo>
                  <a:cubicBezTo>
                    <a:pt x="255" y="415"/>
                    <a:pt x="256" y="431"/>
                    <a:pt x="249" y="441"/>
                  </a:cubicBezTo>
                  <a:cubicBezTo>
                    <a:pt x="260" y="440"/>
                    <a:pt x="263" y="437"/>
                    <a:pt x="270" y="431"/>
                  </a:cubicBezTo>
                  <a:cubicBezTo>
                    <a:pt x="263" y="401"/>
                    <a:pt x="285" y="362"/>
                    <a:pt x="315" y="346"/>
                  </a:cubicBezTo>
                  <a:lnTo>
                    <a:pt x="315" y="346"/>
                  </a:lnTo>
                  <a:close/>
                  <a:moveTo>
                    <a:pt x="318" y="401"/>
                  </a:moveTo>
                  <a:lnTo>
                    <a:pt x="318" y="401"/>
                  </a:lnTo>
                  <a:cubicBezTo>
                    <a:pt x="317" y="402"/>
                    <a:pt x="317" y="403"/>
                    <a:pt x="316" y="405"/>
                  </a:cubicBezTo>
                  <a:cubicBezTo>
                    <a:pt x="310" y="417"/>
                    <a:pt x="317" y="427"/>
                    <a:pt x="324" y="427"/>
                  </a:cubicBezTo>
                  <a:cubicBezTo>
                    <a:pt x="342" y="427"/>
                    <a:pt x="341" y="402"/>
                    <a:pt x="318" y="401"/>
                  </a:cubicBezTo>
                  <a:lnTo>
                    <a:pt x="318" y="401"/>
                  </a:lnTo>
                  <a:close/>
                  <a:moveTo>
                    <a:pt x="286" y="347"/>
                  </a:moveTo>
                  <a:lnTo>
                    <a:pt x="286" y="347"/>
                  </a:lnTo>
                  <a:cubicBezTo>
                    <a:pt x="277" y="340"/>
                    <a:pt x="266" y="331"/>
                    <a:pt x="261" y="320"/>
                  </a:cubicBezTo>
                  <a:cubicBezTo>
                    <a:pt x="260" y="326"/>
                    <a:pt x="260" y="332"/>
                    <a:pt x="262" y="338"/>
                  </a:cubicBezTo>
                  <a:lnTo>
                    <a:pt x="262" y="338"/>
                  </a:lnTo>
                  <a:cubicBezTo>
                    <a:pt x="264" y="347"/>
                    <a:pt x="268" y="355"/>
                    <a:pt x="272" y="361"/>
                  </a:cubicBezTo>
                  <a:cubicBezTo>
                    <a:pt x="276" y="357"/>
                    <a:pt x="281" y="352"/>
                    <a:pt x="286" y="347"/>
                  </a:cubicBezTo>
                  <a:lnTo>
                    <a:pt x="286" y="347"/>
                  </a:lnTo>
                  <a:close/>
                  <a:moveTo>
                    <a:pt x="266" y="460"/>
                  </a:moveTo>
                  <a:lnTo>
                    <a:pt x="266" y="460"/>
                  </a:lnTo>
                  <a:cubicBezTo>
                    <a:pt x="266" y="468"/>
                    <a:pt x="267" y="476"/>
                    <a:pt x="266" y="484"/>
                  </a:cubicBezTo>
                  <a:cubicBezTo>
                    <a:pt x="275" y="483"/>
                    <a:pt x="278" y="481"/>
                    <a:pt x="283" y="476"/>
                  </a:cubicBezTo>
                  <a:cubicBezTo>
                    <a:pt x="277" y="472"/>
                    <a:pt x="271" y="467"/>
                    <a:pt x="266" y="460"/>
                  </a:cubicBezTo>
                  <a:lnTo>
                    <a:pt x="266" y="460"/>
                  </a:lnTo>
                  <a:close/>
                  <a:moveTo>
                    <a:pt x="263" y="356"/>
                  </a:moveTo>
                  <a:lnTo>
                    <a:pt x="263" y="356"/>
                  </a:lnTo>
                  <a:lnTo>
                    <a:pt x="252" y="362"/>
                  </a:lnTo>
                  <a:lnTo>
                    <a:pt x="258" y="374"/>
                  </a:lnTo>
                  <a:cubicBezTo>
                    <a:pt x="260" y="373"/>
                    <a:pt x="262" y="372"/>
                    <a:pt x="264" y="372"/>
                  </a:cubicBezTo>
                  <a:cubicBezTo>
                    <a:pt x="265" y="370"/>
                    <a:pt x="267" y="368"/>
                    <a:pt x="269" y="366"/>
                  </a:cubicBezTo>
                  <a:cubicBezTo>
                    <a:pt x="267" y="363"/>
                    <a:pt x="265" y="359"/>
                    <a:pt x="263" y="356"/>
                  </a:cubicBezTo>
                  <a:lnTo>
                    <a:pt x="263" y="356"/>
                  </a:lnTo>
                  <a:close/>
                  <a:moveTo>
                    <a:pt x="232" y="406"/>
                  </a:moveTo>
                  <a:lnTo>
                    <a:pt x="232" y="406"/>
                  </a:lnTo>
                  <a:cubicBezTo>
                    <a:pt x="232" y="408"/>
                    <a:pt x="232" y="411"/>
                    <a:pt x="232" y="413"/>
                  </a:cubicBezTo>
                  <a:cubicBezTo>
                    <a:pt x="238" y="409"/>
                    <a:pt x="246" y="403"/>
                    <a:pt x="251" y="402"/>
                  </a:cubicBezTo>
                  <a:cubicBezTo>
                    <a:pt x="253" y="395"/>
                    <a:pt x="255" y="388"/>
                    <a:pt x="259" y="379"/>
                  </a:cubicBezTo>
                  <a:cubicBezTo>
                    <a:pt x="259" y="380"/>
                    <a:pt x="258" y="380"/>
                    <a:pt x="258" y="380"/>
                  </a:cubicBezTo>
                  <a:cubicBezTo>
                    <a:pt x="258" y="380"/>
                    <a:pt x="258" y="380"/>
                    <a:pt x="258" y="380"/>
                  </a:cubicBezTo>
                  <a:cubicBezTo>
                    <a:pt x="246" y="387"/>
                    <a:pt x="234" y="401"/>
                    <a:pt x="232" y="406"/>
                  </a:cubicBezTo>
                  <a:lnTo>
                    <a:pt x="232" y="406"/>
                  </a:lnTo>
                  <a:close/>
                  <a:moveTo>
                    <a:pt x="233" y="371"/>
                  </a:moveTo>
                  <a:lnTo>
                    <a:pt x="233" y="371"/>
                  </a:lnTo>
                  <a:cubicBezTo>
                    <a:pt x="232" y="379"/>
                    <a:pt x="231" y="388"/>
                    <a:pt x="232" y="397"/>
                  </a:cubicBezTo>
                  <a:cubicBezTo>
                    <a:pt x="234" y="393"/>
                    <a:pt x="238" y="389"/>
                    <a:pt x="242" y="385"/>
                  </a:cubicBezTo>
                  <a:lnTo>
                    <a:pt x="233" y="371"/>
                  </a:lnTo>
                  <a:lnTo>
                    <a:pt x="233" y="371"/>
                  </a:lnTo>
                  <a:close/>
                  <a:moveTo>
                    <a:pt x="236" y="352"/>
                  </a:moveTo>
                  <a:lnTo>
                    <a:pt x="236" y="352"/>
                  </a:lnTo>
                  <a:cubicBezTo>
                    <a:pt x="235" y="355"/>
                    <a:pt x="235" y="359"/>
                    <a:pt x="234" y="362"/>
                  </a:cubicBezTo>
                  <a:lnTo>
                    <a:pt x="246" y="381"/>
                  </a:lnTo>
                  <a:cubicBezTo>
                    <a:pt x="248" y="380"/>
                    <a:pt x="251" y="378"/>
                    <a:pt x="253" y="377"/>
                  </a:cubicBezTo>
                  <a:cubicBezTo>
                    <a:pt x="243" y="357"/>
                    <a:pt x="241" y="361"/>
                    <a:pt x="260" y="351"/>
                  </a:cubicBezTo>
                  <a:cubicBezTo>
                    <a:pt x="259" y="348"/>
                    <a:pt x="258" y="345"/>
                    <a:pt x="257" y="342"/>
                  </a:cubicBezTo>
                  <a:cubicBezTo>
                    <a:pt x="252" y="343"/>
                    <a:pt x="243" y="347"/>
                    <a:pt x="236" y="352"/>
                  </a:cubicBezTo>
                  <a:lnTo>
                    <a:pt x="236" y="352"/>
                  </a:lnTo>
                  <a:close/>
                  <a:moveTo>
                    <a:pt x="267" y="279"/>
                  </a:moveTo>
                  <a:lnTo>
                    <a:pt x="267" y="279"/>
                  </a:lnTo>
                  <a:cubicBezTo>
                    <a:pt x="254" y="299"/>
                    <a:pt x="244" y="321"/>
                    <a:pt x="238" y="344"/>
                  </a:cubicBezTo>
                  <a:cubicBezTo>
                    <a:pt x="244" y="340"/>
                    <a:pt x="251" y="338"/>
                    <a:pt x="255" y="336"/>
                  </a:cubicBezTo>
                  <a:cubicBezTo>
                    <a:pt x="254" y="328"/>
                    <a:pt x="254" y="319"/>
                    <a:pt x="258" y="309"/>
                  </a:cubicBezTo>
                  <a:cubicBezTo>
                    <a:pt x="259" y="306"/>
                    <a:pt x="263" y="306"/>
                    <a:pt x="263" y="310"/>
                  </a:cubicBezTo>
                  <a:cubicBezTo>
                    <a:pt x="265" y="324"/>
                    <a:pt x="280" y="335"/>
                    <a:pt x="291" y="344"/>
                  </a:cubicBezTo>
                  <a:cubicBezTo>
                    <a:pt x="293" y="342"/>
                    <a:pt x="296" y="339"/>
                    <a:pt x="299" y="337"/>
                  </a:cubicBezTo>
                  <a:cubicBezTo>
                    <a:pt x="283" y="325"/>
                    <a:pt x="271" y="308"/>
                    <a:pt x="267" y="279"/>
                  </a:cubicBezTo>
                  <a:lnTo>
                    <a:pt x="267" y="279"/>
                  </a:lnTo>
                  <a:close/>
                  <a:moveTo>
                    <a:pt x="287" y="255"/>
                  </a:moveTo>
                  <a:lnTo>
                    <a:pt x="287" y="255"/>
                  </a:lnTo>
                  <a:cubicBezTo>
                    <a:pt x="284" y="258"/>
                    <a:pt x="281" y="261"/>
                    <a:pt x="278" y="265"/>
                  </a:cubicBezTo>
                  <a:cubicBezTo>
                    <a:pt x="284" y="273"/>
                    <a:pt x="290" y="278"/>
                    <a:pt x="298" y="281"/>
                  </a:cubicBezTo>
                  <a:cubicBezTo>
                    <a:pt x="297" y="274"/>
                    <a:pt x="297" y="264"/>
                    <a:pt x="299" y="258"/>
                  </a:cubicBezTo>
                  <a:lnTo>
                    <a:pt x="287" y="255"/>
                  </a:lnTo>
                  <a:lnTo>
                    <a:pt x="287" y="255"/>
                  </a:lnTo>
                  <a:close/>
                  <a:moveTo>
                    <a:pt x="445" y="236"/>
                  </a:moveTo>
                  <a:lnTo>
                    <a:pt x="445" y="236"/>
                  </a:lnTo>
                  <a:cubicBezTo>
                    <a:pt x="442" y="238"/>
                    <a:pt x="439" y="239"/>
                    <a:pt x="435" y="239"/>
                  </a:cubicBezTo>
                  <a:cubicBezTo>
                    <a:pt x="434" y="247"/>
                    <a:pt x="433" y="255"/>
                    <a:pt x="434" y="263"/>
                  </a:cubicBezTo>
                  <a:lnTo>
                    <a:pt x="449" y="247"/>
                  </a:lnTo>
                  <a:cubicBezTo>
                    <a:pt x="446" y="243"/>
                    <a:pt x="445" y="240"/>
                    <a:pt x="445" y="236"/>
                  </a:cubicBezTo>
                  <a:lnTo>
                    <a:pt x="445" y="236"/>
                  </a:lnTo>
                  <a:close/>
                  <a:moveTo>
                    <a:pt x="428" y="253"/>
                  </a:moveTo>
                  <a:lnTo>
                    <a:pt x="428" y="253"/>
                  </a:lnTo>
                  <a:cubicBezTo>
                    <a:pt x="424" y="252"/>
                    <a:pt x="420" y="251"/>
                    <a:pt x="418" y="247"/>
                  </a:cubicBezTo>
                  <a:cubicBezTo>
                    <a:pt x="417" y="245"/>
                    <a:pt x="423" y="246"/>
                    <a:pt x="424" y="246"/>
                  </a:cubicBezTo>
                  <a:cubicBezTo>
                    <a:pt x="426" y="246"/>
                    <a:pt x="427" y="245"/>
                    <a:pt x="429" y="245"/>
                  </a:cubicBezTo>
                  <a:cubicBezTo>
                    <a:pt x="429" y="242"/>
                    <a:pt x="429" y="239"/>
                    <a:pt x="430" y="236"/>
                  </a:cubicBezTo>
                  <a:cubicBezTo>
                    <a:pt x="430" y="236"/>
                    <a:pt x="430" y="235"/>
                    <a:pt x="430" y="235"/>
                  </a:cubicBezTo>
                  <a:cubicBezTo>
                    <a:pt x="430" y="234"/>
                    <a:pt x="430" y="233"/>
                    <a:pt x="430" y="232"/>
                  </a:cubicBezTo>
                  <a:cubicBezTo>
                    <a:pt x="431" y="229"/>
                    <a:pt x="436" y="229"/>
                    <a:pt x="436" y="233"/>
                  </a:cubicBezTo>
                  <a:cubicBezTo>
                    <a:pt x="452" y="232"/>
                    <a:pt x="449" y="208"/>
                    <a:pt x="432" y="212"/>
                  </a:cubicBezTo>
                  <a:cubicBezTo>
                    <a:pt x="428" y="212"/>
                    <a:pt x="427" y="207"/>
                    <a:pt x="431" y="206"/>
                  </a:cubicBezTo>
                  <a:cubicBezTo>
                    <a:pt x="435" y="205"/>
                    <a:pt x="438" y="205"/>
                    <a:pt x="441" y="206"/>
                  </a:cubicBezTo>
                  <a:cubicBezTo>
                    <a:pt x="439" y="183"/>
                    <a:pt x="403" y="197"/>
                    <a:pt x="423" y="215"/>
                  </a:cubicBezTo>
                  <a:cubicBezTo>
                    <a:pt x="426" y="217"/>
                    <a:pt x="423" y="222"/>
                    <a:pt x="420" y="219"/>
                  </a:cubicBezTo>
                  <a:cubicBezTo>
                    <a:pt x="416" y="216"/>
                    <a:pt x="414" y="213"/>
                    <a:pt x="413" y="210"/>
                  </a:cubicBezTo>
                  <a:cubicBezTo>
                    <a:pt x="400" y="212"/>
                    <a:pt x="403" y="228"/>
                    <a:pt x="412" y="231"/>
                  </a:cubicBezTo>
                  <a:lnTo>
                    <a:pt x="412" y="230"/>
                  </a:lnTo>
                  <a:cubicBezTo>
                    <a:pt x="413" y="227"/>
                    <a:pt x="418" y="228"/>
                    <a:pt x="417" y="232"/>
                  </a:cubicBezTo>
                  <a:lnTo>
                    <a:pt x="416" y="234"/>
                  </a:lnTo>
                  <a:cubicBezTo>
                    <a:pt x="416" y="235"/>
                    <a:pt x="416" y="235"/>
                    <a:pt x="416" y="235"/>
                  </a:cubicBezTo>
                  <a:lnTo>
                    <a:pt x="403" y="288"/>
                  </a:lnTo>
                  <a:cubicBezTo>
                    <a:pt x="406" y="288"/>
                    <a:pt x="408" y="289"/>
                    <a:pt x="410" y="289"/>
                  </a:cubicBezTo>
                  <a:lnTo>
                    <a:pt x="430" y="268"/>
                  </a:lnTo>
                  <a:cubicBezTo>
                    <a:pt x="428" y="263"/>
                    <a:pt x="428" y="258"/>
                    <a:pt x="428" y="253"/>
                  </a:cubicBezTo>
                  <a:lnTo>
                    <a:pt x="428" y="253"/>
                  </a:lnTo>
                  <a:close/>
                  <a:moveTo>
                    <a:pt x="456" y="273"/>
                  </a:moveTo>
                  <a:lnTo>
                    <a:pt x="456" y="273"/>
                  </a:lnTo>
                  <a:cubicBezTo>
                    <a:pt x="453" y="268"/>
                    <a:pt x="452" y="262"/>
                    <a:pt x="453" y="257"/>
                  </a:cubicBezTo>
                  <a:cubicBezTo>
                    <a:pt x="453" y="254"/>
                    <a:pt x="456" y="259"/>
                    <a:pt x="456" y="259"/>
                  </a:cubicBezTo>
                  <a:cubicBezTo>
                    <a:pt x="458" y="261"/>
                    <a:pt x="460" y="262"/>
                    <a:pt x="463" y="263"/>
                  </a:cubicBezTo>
                  <a:cubicBezTo>
                    <a:pt x="467" y="256"/>
                    <a:pt x="472" y="249"/>
                    <a:pt x="477" y="243"/>
                  </a:cubicBezTo>
                  <a:cubicBezTo>
                    <a:pt x="483" y="235"/>
                    <a:pt x="488" y="228"/>
                    <a:pt x="494" y="221"/>
                  </a:cubicBezTo>
                  <a:cubicBezTo>
                    <a:pt x="484" y="209"/>
                    <a:pt x="468" y="216"/>
                    <a:pt x="473" y="234"/>
                  </a:cubicBezTo>
                  <a:cubicBezTo>
                    <a:pt x="474" y="238"/>
                    <a:pt x="468" y="239"/>
                    <a:pt x="467" y="235"/>
                  </a:cubicBezTo>
                  <a:cubicBezTo>
                    <a:pt x="466" y="231"/>
                    <a:pt x="466" y="228"/>
                    <a:pt x="466" y="225"/>
                  </a:cubicBezTo>
                  <a:cubicBezTo>
                    <a:pt x="454" y="221"/>
                    <a:pt x="445" y="232"/>
                    <a:pt x="453" y="243"/>
                  </a:cubicBezTo>
                  <a:cubicBezTo>
                    <a:pt x="456" y="240"/>
                    <a:pt x="459" y="244"/>
                    <a:pt x="457" y="247"/>
                  </a:cubicBezTo>
                  <a:lnTo>
                    <a:pt x="435" y="270"/>
                  </a:lnTo>
                  <a:cubicBezTo>
                    <a:pt x="435" y="271"/>
                    <a:pt x="435" y="271"/>
                    <a:pt x="434" y="271"/>
                  </a:cubicBezTo>
                  <a:lnTo>
                    <a:pt x="417" y="290"/>
                  </a:lnTo>
                  <a:cubicBezTo>
                    <a:pt x="424" y="292"/>
                    <a:pt x="432" y="293"/>
                    <a:pt x="440" y="296"/>
                  </a:cubicBezTo>
                  <a:cubicBezTo>
                    <a:pt x="445" y="288"/>
                    <a:pt x="451" y="280"/>
                    <a:pt x="456" y="273"/>
                  </a:cubicBezTo>
                  <a:lnTo>
                    <a:pt x="456" y="273"/>
                  </a:lnTo>
                  <a:close/>
                  <a:moveTo>
                    <a:pt x="431" y="430"/>
                  </a:moveTo>
                  <a:lnTo>
                    <a:pt x="431" y="430"/>
                  </a:lnTo>
                  <a:cubicBezTo>
                    <a:pt x="462" y="417"/>
                    <a:pt x="472" y="392"/>
                    <a:pt x="471" y="372"/>
                  </a:cubicBezTo>
                  <a:cubicBezTo>
                    <a:pt x="464" y="382"/>
                    <a:pt x="457" y="393"/>
                    <a:pt x="450" y="402"/>
                  </a:cubicBezTo>
                  <a:cubicBezTo>
                    <a:pt x="444" y="412"/>
                    <a:pt x="437" y="421"/>
                    <a:pt x="431" y="430"/>
                  </a:cubicBezTo>
                  <a:lnTo>
                    <a:pt x="431" y="430"/>
                  </a:lnTo>
                  <a:close/>
                  <a:moveTo>
                    <a:pt x="493" y="359"/>
                  </a:moveTo>
                  <a:lnTo>
                    <a:pt x="493" y="359"/>
                  </a:lnTo>
                  <a:cubicBezTo>
                    <a:pt x="506" y="345"/>
                    <a:pt x="511" y="331"/>
                    <a:pt x="511" y="317"/>
                  </a:cubicBezTo>
                  <a:cubicBezTo>
                    <a:pt x="503" y="326"/>
                    <a:pt x="496" y="335"/>
                    <a:pt x="490" y="345"/>
                  </a:cubicBezTo>
                  <a:cubicBezTo>
                    <a:pt x="491" y="349"/>
                    <a:pt x="492" y="354"/>
                    <a:pt x="493" y="359"/>
                  </a:cubicBezTo>
                  <a:lnTo>
                    <a:pt x="493" y="359"/>
                  </a:lnTo>
                  <a:close/>
                  <a:moveTo>
                    <a:pt x="534" y="308"/>
                  </a:moveTo>
                  <a:lnTo>
                    <a:pt x="534" y="308"/>
                  </a:lnTo>
                  <a:cubicBezTo>
                    <a:pt x="548" y="297"/>
                    <a:pt x="553" y="285"/>
                    <a:pt x="553" y="270"/>
                  </a:cubicBezTo>
                  <a:cubicBezTo>
                    <a:pt x="545" y="277"/>
                    <a:pt x="538" y="284"/>
                    <a:pt x="531" y="292"/>
                  </a:cubicBezTo>
                  <a:cubicBezTo>
                    <a:pt x="532" y="298"/>
                    <a:pt x="533" y="303"/>
                    <a:pt x="534" y="308"/>
                  </a:cubicBezTo>
                  <a:lnTo>
                    <a:pt x="534" y="308"/>
                  </a:lnTo>
                  <a:close/>
                  <a:moveTo>
                    <a:pt x="533" y="331"/>
                  </a:moveTo>
                  <a:lnTo>
                    <a:pt x="533" y="331"/>
                  </a:lnTo>
                  <a:cubicBezTo>
                    <a:pt x="562" y="318"/>
                    <a:pt x="575" y="287"/>
                    <a:pt x="572" y="254"/>
                  </a:cubicBezTo>
                  <a:cubicBezTo>
                    <a:pt x="567" y="258"/>
                    <a:pt x="563" y="261"/>
                    <a:pt x="558" y="265"/>
                  </a:cubicBezTo>
                  <a:cubicBezTo>
                    <a:pt x="560" y="285"/>
                    <a:pt x="553" y="301"/>
                    <a:pt x="534" y="315"/>
                  </a:cubicBezTo>
                  <a:cubicBezTo>
                    <a:pt x="534" y="321"/>
                    <a:pt x="534" y="326"/>
                    <a:pt x="533" y="331"/>
                  </a:cubicBezTo>
                  <a:lnTo>
                    <a:pt x="533" y="331"/>
                  </a:lnTo>
                  <a:close/>
                  <a:moveTo>
                    <a:pt x="420" y="452"/>
                  </a:moveTo>
                  <a:lnTo>
                    <a:pt x="420" y="452"/>
                  </a:lnTo>
                  <a:cubicBezTo>
                    <a:pt x="420" y="452"/>
                    <a:pt x="420" y="452"/>
                    <a:pt x="420" y="452"/>
                  </a:cubicBezTo>
                  <a:cubicBezTo>
                    <a:pt x="453" y="449"/>
                    <a:pt x="482" y="423"/>
                    <a:pt x="488" y="388"/>
                  </a:cubicBezTo>
                  <a:cubicBezTo>
                    <a:pt x="488" y="387"/>
                    <a:pt x="488" y="387"/>
                    <a:pt x="488" y="387"/>
                  </a:cubicBezTo>
                  <a:cubicBezTo>
                    <a:pt x="489" y="380"/>
                    <a:pt x="489" y="373"/>
                    <a:pt x="488" y="365"/>
                  </a:cubicBezTo>
                  <a:cubicBezTo>
                    <a:pt x="488" y="365"/>
                    <a:pt x="488" y="364"/>
                    <a:pt x="488" y="364"/>
                  </a:cubicBezTo>
                  <a:cubicBezTo>
                    <a:pt x="488" y="360"/>
                    <a:pt x="487" y="355"/>
                    <a:pt x="485" y="351"/>
                  </a:cubicBezTo>
                  <a:cubicBezTo>
                    <a:pt x="482" y="355"/>
                    <a:pt x="479" y="360"/>
                    <a:pt x="475" y="365"/>
                  </a:cubicBezTo>
                  <a:cubicBezTo>
                    <a:pt x="480" y="390"/>
                    <a:pt x="469" y="425"/>
                    <a:pt x="425" y="438"/>
                  </a:cubicBezTo>
                  <a:cubicBezTo>
                    <a:pt x="422" y="443"/>
                    <a:pt x="418" y="447"/>
                    <a:pt x="415" y="452"/>
                  </a:cubicBezTo>
                  <a:cubicBezTo>
                    <a:pt x="416" y="452"/>
                    <a:pt x="418" y="452"/>
                    <a:pt x="420" y="452"/>
                  </a:cubicBezTo>
                  <a:lnTo>
                    <a:pt x="420" y="452"/>
                  </a:lnTo>
                  <a:close/>
                  <a:moveTo>
                    <a:pt x="299" y="552"/>
                  </a:moveTo>
                  <a:lnTo>
                    <a:pt x="299" y="552"/>
                  </a:lnTo>
                  <a:cubicBezTo>
                    <a:pt x="299" y="552"/>
                    <a:pt x="299" y="552"/>
                    <a:pt x="299" y="552"/>
                  </a:cubicBezTo>
                  <a:cubicBezTo>
                    <a:pt x="299" y="553"/>
                    <a:pt x="300" y="554"/>
                    <a:pt x="301" y="555"/>
                  </a:cubicBezTo>
                  <a:cubicBezTo>
                    <a:pt x="312" y="549"/>
                    <a:pt x="322" y="541"/>
                    <a:pt x="332" y="533"/>
                  </a:cubicBezTo>
                  <a:cubicBezTo>
                    <a:pt x="332" y="533"/>
                    <a:pt x="332" y="533"/>
                    <a:pt x="332" y="533"/>
                  </a:cubicBezTo>
                  <a:cubicBezTo>
                    <a:pt x="337" y="529"/>
                    <a:pt x="342" y="525"/>
                    <a:pt x="346" y="521"/>
                  </a:cubicBezTo>
                  <a:cubicBezTo>
                    <a:pt x="346" y="521"/>
                    <a:pt x="347" y="521"/>
                    <a:pt x="347" y="521"/>
                  </a:cubicBezTo>
                  <a:cubicBezTo>
                    <a:pt x="351" y="517"/>
                    <a:pt x="356" y="512"/>
                    <a:pt x="360" y="508"/>
                  </a:cubicBezTo>
                  <a:cubicBezTo>
                    <a:pt x="360" y="508"/>
                    <a:pt x="361" y="508"/>
                    <a:pt x="361" y="507"/>
                  </a:cubicBezTo>
                  <a:cubicBezTo>
                    <a:pt x="367" y="502"/>
                    <a:pt x="372" y="495"/>
                    <a:pt x="378" y="489"/>
                  </a:cubicBezTo>
                  <a:cubicBezTo>
                    <a:pt x="378" y="489"/>
                    <a:pt x="378" y="488"/>
                    <a:pt x="379" y="488"/>
                  </a:cubicBezTo>
                  <a:cubicBezTo>
                    <a:pt x="384" y="483"/>
                    <a:pt x="389" y="477"/>
                    <a:pt x="393" y="471"/>
                  </a:cubicBezTo>
                  <a:cubicBezTo>
                    <a:pt x="394" y="470"/>
                    <a:pt x="394" y="470"/>
                    <a:pt x="394" y="470"/>
                  </a:cubicBezTo>
                  <a:cubicBezTo>
                    <a:pt x="398" y="465"/>
                    <a:pt x="403" y="459"/>
                    <a:pt x="407" y="454"/>
                  </a:cubicBezTo>
                  <a:cubicBezTo>
                    <a:pt x="407" y="453"/>
                    <a:pt x="407" y="453"/>
                    <a:pt x="407" y="453"/>
                  </a:cubicBezTo>
                  <a:cubicBezTo>
                    <a:pt x="412" y="447"/>
                    <a:pt x="417" y="440"/>
                    <a:pt x="421" y="434"/>
                  </a:cubicBezTo>
                  <a:cubicBezTo>
                    <a:pt x="421" y="434"/>
                    <a:pt x="421" y="434"/>
                    <a:pt x="422" y="433"/>
                  </a:cubicBezTo>
                  <a:cubicBezTo>
                    <a:pt x="438" y="410"/>
                    <a:pt x="454" y="386"/>
                    <a:pt x="470" y="363"/>
                  </a:cubicBezTo>
                  <a:cubicBezTo>
                    <a:pt x="470" y="363"/>
                    <a:pt x="470" y="363"/>
                    <a:pt x="470" y="363"/>
                  </a:cubicBezTo>
                  <a:cubicBezTo>
                    <a:pt x="475" y="356"/>
                    <a:pt x="479" y="350"/>
                    <a:pt x="484" y="343"/>
                  </a:cubicBezTo>
                  <a:cubicBezTo>
                    <a:pt x="484" y="343"/>
                    <a:pt x="484" y="343"/>
                    <a:pt x="484" y="343"/>
                  </a:cubicBezTo>
                  <a:cubicBezTo>
                    <a:pt x="492" y="332"/>
                    <a:pt x="500" y="321"/>
                    <a:pt x="508" y="311"/>
                  </a:cubicBezTo>
                  <a:cubicBezTo>
                    <a:pt x="509" y="310"/>
                    <a:pt x="510" y="309"/>
                    <a:pt x="510" y="308"/>
                  </a:cubicBezTo>
                  <a:cubicBezTo>
                    <a:pt x="511" y="308"/>
                    <a:pt x="511" y="307"/>
                    <a:pt x="511" y="307"/>
                  </a:cubicBezTo>
                  <a:cubicBezTo>
                    <a:pt x="516" y="301"/>
                    <a:pt x="521" y="296"/>
                    <a:pt x="526" y="290"/>
                  </a:cubicBezTo>
                  <a:cubicBezTo>
                    <a:pt x="526" y="290"/>
                    <a:pt x="526" y="290"/>
                    <a:pt x="526" y="289"/>
                  </a:cubicBezTo>
                  <a:cubicBezTo>
                    <a:pt x="535" y="280"/>
                    <a:pt x="544" y="270"/>
                    <a:pt x="553" y="262"/>
                  </a:cubicBezTo>
                  <a:cubicBezTo>
                    <a:pt x="553" y="262"/>
                    <a:pt x="554" y="262"/>
                    <a:pt x="554" y="262"/>
                  </a:cubicBezTo>
                  <a:cubicBezTo>
                    <a:pt x="560" y="256"/>
                    <a:pt x="566" y="252"/>
                    <a:pt x="572" y="247"/>
                  </a:cubicBezTo>
                  <a:cubicBezTo>
                    <a:pt x="572" y="247"/>
                    <a:pt x="573" y="247"/>
                    <a:pt x="573" y="247"/>
                  </a:cubicBezTo>
                  <a:lnTo>
                    <a:pt x="574" y="246"/>
                  </a:lnTo>
                  <a:cubicBezTo>
                    <a:pt x="574" y="246"/>
                    <a:pt x="574" y="246"/>
                    <a:pt x="574" y="246"/>
                  </a:cubicBezTo>
                  <a:cubicBezTo>
                    <a:pt x="575" y="245"/>
                    <a:pt x="576" y="244"/>
                    <a:pt x="577" y="244"/>
                  </a:cubicBezTo>
                  <a:lnTo>
                    <a:pt x="571" y="228"/>
                  </a:lnTo>
                  <a:cubicBezTo>
                    <a:pt x="568" y="230"/>
                    <a:pt x="565" y="233"/>
                    <a:pt x="562" y="235"/>
                  </a:cubicBezTo>
                  <a:cubicBezTo>
                    <a:pt x="562" y="235"/>
                    <a:pt x="562" y="236"/>
                    <a:pt x="562" y="236"/>
                  </a:cubicBezTo>
                  <a:cubicBezTo>
                    <a:pt x="456" y="323"/>
                    <a:pt x="411" y="466"/>
                    <a:pt x="294" y="544"/>
                  </a:cubicBezTo>
                  <a:cubicBezTo>
                    <a:pt x="296" y="547"/>
                    <a:pt x="297" y="549"/>
                    <a:pt x="299" y="552"/>
                  </a:cubicBezTo>
                  <a:lnTo>
                    <a:pt x="299" y="552"/>
                  </a:lnTo>
                  <a:close/>
                  <a:moveTo>
                    <a:pt x="400" y="562"/>
                  </a:moveTo>
                  <a:lnTo>
                    <a:pt x="400" y="562"/>
                  </a:lnTo>
                  <a:cubicBezTo>
                    <a:pt x="400" y="562"/>
                    <a:pt x="400" y="562"/>
                    <a:pt x="400" y="562"/>
                  </a:cubicBezTo>
                  <a:cubicBezTo>
                    <a:pt x="402" y="563"/>
                    <a:pt x="405" y="563"/>
                    <a:pt x="407" y="563"/>
                  </a:cubicBezTo>
                  <a:cubicBezTo>
                    <a:pt x="414" y="563"/>
                    <a:pt x="421" y="561"/>
                    <a:pt x="426" y="556"/>
                  </a:cubicBezTo>
                  <a:cubicBezTo>
                    <a:pt x="426" y="556"/>
                    <a:pt x="426" y="556"/>
                    <a:pt x="426" y="556"/>
                  </a:cubicBezTo>
                  <a:cubicBezTo>
                    <a:pt x="433" y="551"/>
                    <a:pt x="437" y="543"/>
                    <a:pt x="437" y="534"/>
                  </a:cubicBezTo>
                  <a:cubicBezTo>
                    <a:pt x="437" y="529"/>
                    <a:pt x="436" y="525"/>
                    <a:pt x="434" y="522"/>
                  </a:cubicBezTo>
                  <a:cubicBezTo>
                    <a:pt x="434" y="521"/>
                    <a:pt x="434" y="521"/>
                    <a:pt x="434" y="521"/>
                  </a:cubicBezTo>
                  <a:cubicBezTo>
                    <a:pt x="429" y="511"/>
                    <a:pt x="419" y="505"/>
                    <a:pt x="407" y="505"/>
                  </a:cubicBezTo>
                  <a:cubicBezTo>
                    <a:pt x="406" y="505"/>
                    <a:pt x="404" y="505"/>
                    <a:pt x="403" y="505"/>
                  </a:cubicBezTo>
                  <a:lnTo>
                    <a:pt x="402" y="505"/>
                  </a:lnTo>
                  <a:cubicBezTo>
                    <a:pt x="397" y="506"/>
                    <a:pt x="392" y="508"/>
                    <a:pt x="388" y="512"/>
                  </a:cubicBezTo>
                  <a:lnTo>
                    <a:pt x="388" y="512"/>
                  </a:lnTo>
                  <a:cubicBezTo>
                    <a:pt x="382" y="517"/>
                    <a:pt x="378" y="525"/>
                    <a:pt x="378" y="534"/>
                  </a:cubicBezTo>
                  <a:cubicBezTo>
                    <a:pt x="378" y="547"/>
                    <a:pt x="387" y="559"/>
                    <a:pt x="400" y="562"/>
                  </a:cubicBezTo>
                  <a:lnTo>
                    <a:pt x="400" y="562"/>
                  </a:lnTo>
                  <a:close/>
                  <a:moveTo>
                    <a:pt x="324" y="668"/>
                  </a:moveTo>
                  <a:lnTo>
                    <a:pt x="324" y="668"/>
                  </a:lnTo>
                  <a:cubicBezTo>
                    <a:pt x="332" y="665"/>
                    <a:pt x="340" y="662"/>
                    <a:pt x="347" y="657"/>
                  </a:cubicBezTo>
                  <a:cubicBezTo>
                    <a:pt x="347" y="657"/>
                    <a:pt x="347" y="657"/>
                    <a:pt x="348" y="657"/>
                  </a:cubicBezTo>
                  <a:cubicBezTo>
                    <a:pt x="354" y="653"/>
                    <a:pt x="360" y="648"/>
                    <a:pt x="365" y="643"/>
                  </a:cubicBezTo>
                  <a:cubicBezTo>
                    <a:pt x="365" y="643"/>
                    <a:pt x="365" y="643"/>
                    <a:pt x="365" y="643"/>
                  </a:cubicBezTo>
                  <a:cubicBezTo>
                    <a:pt x="390" y="618"/>
                    <a:pt x="397" y="585"/>
                    <a:pt x="396" y="567"/>
                  </a:cubicBezTo>
                  <a:cubicBezTo>
                    <a:pt x="391" y="565"/>
                    <a:pt x="385" y="562"/>
                    <a:pt x="381" y="557"/>
                  </a:cubicBezTo>
                  <a:cubicBezTo>
                    <a:pt x="384" y="590"/>
                    <a:pt x="374" y="629"/>
                    <a:pt x="327" y="653"/>
                  </a:cubicBezTo>
                  <a:cubicBezTo>
                    <a:pt x="326" y="653"/>
                    <a:pt x="326" y="653"/>
                    <a:pt x="325" y="653"/>
                  </a:cubicBezTo>
                  <a:cubicBezTo>
                    <a:pt x="325" y="653"/>
                    <a:pt x="324" y="653"/>
                    <a:pt x="324" y="653"/>
                  </a:cubicBezTo>
                  <a:cubicBezTo>
                    <a:pt x="316" y="650"/>
                    <a:pt x="307" y="646"/>
                    <a:pt x="300" y="641"/>
                  </a:cubicBezTo>
                  <a:cubicBezTo>
                    <a:pt x="299" y="640"/>
                    <a:pt x="299" y="640"/>
                    <a:pt x="298" y="640"/>
                  </a:cubicBezTo>
                  <a:cubicBezTo>
                    <a:pt x="292" y="635"/>
                    <a:pt x="286" y="629"/>
                    <a:pt x="282" y="622"/>
                  </a:cubicBezTo>
                  <a:cubicBezTo>
                    <a:pt x="282" y="621"/>
                    <a:pt x="282" y="621"/>
                    <a:pt x="281" y="621"/>
                  </a:cubicBezTo>
                  <a:cubicBezTo>
                    <a:pt x="272" y="605"/>
                    <a:pt x="274" y="585"/>
                    <a:pt x="300" y="569"/>
                  </a:cubicBezTo>
                  <a:cubicBezTo>
                    <a:pt x="299" y="565"/>
                    <a:pt x="297" y="561"/>
                    <a:pt x="295" y="557"/>
                  </a:cubicBezTo>
                  <a:cubicBezTo>
                    <a:pt x="241" y="594"/>
                    <a:pt x="263" y="640"/>
                    <a:pt x="324" y="668"/>
                  </a:cubicBezTo>
                  <a:lnTo>
                    <a:pt x="324" y="668"/>
                  </a:lnTo>
                  <a:close/>
                  <a:moveTo>
                    <a:pt x="349" y="662"/>
                  </a:moveTo>
                  <a:lnTo>
                    <a:pt x="349" y="662"/>
                  </a:lnTo>
                  <a:cubicBezTo>
                    <a:pt x="344" y="666"/>
                    <a:pt x="338" y="669"/>
                    <a:pt x="331" y="672"/>
                  </a:cubicBezTo>
                  <a:cubicBezTo>
                    <a:pt x="363" y="685"/>
                    <a:pt x="405" y="694"/>
                    <a:pt x="449" y="693"/>
                  </a:cubicBezTo>
                  <a:cubicBezTo>
                    <a:pt x="423" y="683"/>
                    <a:pt x="374" y="667"/>
                    <a:pt x="349" y="662"/>
                  </a:cubicBezTo>
                  <a:lnTo>
                    <a:pt x="349" y="662"/>
                  </a:lnTo>
                  <a:close/>
                  <a:moveTo>
                    <a:pt x="368" y="648"/>
                  </a:moveTo>
                  <a:lnTo>
                    <a:pt x="368" y="648"/>
                  </a:lnTo>
                  <a:cubicBezTo>
                    <a:pt x="364" y="652"/>
                    <a:pt x="360" y="655"/>
                    <a:pt x="356" y="658"/>
                  </a:cubicBezTo>
                  <a:cubicBezTo>
                    <a:pt x="387" y="665"/>
                    <a:pt x="443" y="683"/>
                    <a:pt x="463" y="692"/>
                  </a:cubicBezTo>
                  <a:cubicBezTo>
                    <a:pt x="475" y="692"/>
                    <a:pt x="487" y="690"/>
                    <a:pt x="499" y="688"/>
                  </a:cubicBezTo>
                  <a:cubicBezTo>
                    <a:pt x="465" y="677"/>
                    <a:pt x="398" y="656"/>
                    <a:pt x="368" y="648"/>
                  </a:cubicBezTo>
                  <a:lnTo>
                    <a:pt x="368" y="648"/>
                  </a:lnTo>
                  <a:close/>
                  <a:moveTo>
                    <a:pt x="402" y="568"/>
                  </a:moveTo>
                  <a:lnTo>
                    <a:pt x="402" y="568"/>
                  </a:lnTo>
                  <a:cubicBezTo>
                    <a:pt x="402" y="587"/>
                    <a:pt x="395" y="619"/>
                    <a:pt x="372" y="644"/>
                  </a:cubicBezTo>
                  <a:cubicBezTo>
                    <a:pt x="407" y="652"/>
                    <a:pt x="482" y="676"/>
                    <a:pt x="510" y="686"/>
                  </a:cubicBezTo>
                  <a:cubicBezTo>
                    <a:pt x="514" y="685"/>
                    <a:pt x="518" y="684"/>
                    <a:pt x="521" y="683"/>
                  </a:cubicBezTo>
                  <a:cubicBezTo>
                    <a:pt x="517" y="661"/>
                    <a:pt x="517" y="629"/>
                    <a:pt x="528" y="594"/>
                  </a:cubicBezTo>
                  <a:cubicBezTo>
                    <a:pt x="497" y="592"/>
                    <a:pt x="461" y="582"/>
                    <a:pt x="428" y="562"/>
                  </a:cubicBezTo>
                  <a:cubicBezTo>
                    <a:pt x="422" y="566"/>
                    <a:pt x="415" y="569"/>
                    <a:pt x="407" y="569"/>
                  </a:cubicBezTo>
                  <a:cubicBezTo>
                    <a:pt x="405" y="569"/>
                    <a:pt x="404" y="569"/>
                    <a:pt x="402" y="568"/>
                  </a:cubicBezTo>
                  <a:lnTo>
                    <a:pt x="402" y="568"/>
                  </a:lnTo>
                  <a:close/>
                  <a:moveTo>
                    <a:pt x="402" y="492"/>
                  </a:moveTo>
                  <a:lnTo>
                    <a:pt x="402" y="492"/>
                  </a:lnTo>
                  <a:cubicBezTo>
                    <a:pt x="402" y="495"/>
                    <a:pt x="403" y="497"/>
                    <a:pt x="404" y="499"/>
                  </a:cubicBezTo>
                  <a:cubicBezTo>
                    <a:pt x="405" y="499"/>
                    <a:pt x="406" y="499"/>
                    <a:pt x="407" y="499"/>
                  </a:cubicBezTo>
                  <a:cubicBezTo>
                    <a:pt x="413" y="499"/>
                    <a:pt x="418" y="500"/>
                    <a:pt x="423" y="503"/>
                  </a:cubicBezTo>
                  <a:cubicBezTo>
                    <a:pt x="426" y="487"/>
                    <a:pt x="411" y="481"/>
                    <a:pt x="402" y="492"/>
                  </a:cubicBezTo>
                  <a:lnTo>
                    <a:pt x="402" y="492"/>
                  </a:lnTo>
                  <a:close/>
                  <a:moveTo>
                    <a:pt x="422" y="464"/>
                  </a:moveTo>
                  <a:lnTo>
                    <a:pt x="422" y="464"/>
                  </a:lnTo>
                  <a:cubicBezTo>
                    <a:pt x="447" y="470"/>
                    <a:pt x="455" y="502"/>
                    <a:pt x="440" y="521"/>
                  </a:cubicBezTo>
                  <a:cubicBezTo>
                    <a:pt x="441" y="525"/>
                    <a:pt x="442" y="529"/>
                    <a:pt x="442" y="534"/>
                  </a:cubicBezTo>
                  <a:cubicBezTo>
                    <a:pt x="442" y="543"/>
                    <a:pt x="438" y="552"/>
                    <a:pt x="432" y="558"/>
                  </a:cubicBezTo>
                  <a:cubicBezTo>
                    <a:pt x="481" y="588"/>
                    <a:pt x="536" y="593"/>
                    <a:pt x="572" y="586"/>
                  </a:cubicBezTo>
                  <a:cubicBezTo>
                    <a:pt x="610" y="578"/>
                    <a:pt x="623" y="557"/>
                    <a:pt x="600" y="536"/>
                  </a:cubicBezTo>
                  <a:cubicBezTo>
                    <a:pt x="595" y="532"/>
                    <a:pt x="607" y="521"/>
                    <a:pt x="615" y="520"/>
                  </a:cubicBezTo>
                  <a:cubicBezTo>
                    <a:pt x="616" y="515"/>
                    <a:pt x="614" y="511"/>
                    <a:pt x="609" y="509"/>
                  </a:cubicBezTo>
                  <a:cubicBezTo>
                    <a:pt x="598" y="508"/>
                    <a:pt x="579" y="514"/>
                    <a:pt x="566" y="517"/>
                  </a:cubicBezTo>
                  <a:cubicBezTo>
                    <a:pt x="566" y="519"/>
                    <a:pt x="562" y="520"/>
                    <a:pt x="561" y="517"/>
                  </a:cubicBezTo>
                  <a:cubicBezTo>
                    <a:pt x="560" y="513"/>
                    <a:pt x="563" y="507"/>
                    <a:pt x="564" y="505"/>
                  </a:cubicBezTo>
                  <a:cubicBezTo>
                    <a:pt x="566" y="501"/>
                    <a:pt x="570" y="504"/>
                    <a:pt x="569" y="507"/>
                  </a:cubicBezTo>
                  <a:cubicBezTo>
                    <a:pt x="568" y="508"/>
                    <a:pt x="568" y="509"/>
                    <a:pt x="567" y="511"/>
                  </a:cubicBezTo>
                  <a:cubicBezTo>
                    <a:pt x="580" y="508"/>
                    <a:pt x="597" y="502"/>
                    <a:pt x="609" y="503"/>
                  </a:cubicBezTo>
                  <a:cubicBezTo>
                    <a:pt x="612" y="501"/>
                    <a:pt x="620" y="495"/>
                    <a:pt x="619" y="491"/>
                  </a:cubicBezTo>
                  <a:cubicBezTo>
                    <a:pt x="618" y="490"/>
                    <a:pt x="617" y="489"/>
                    <a:pt x="616" y="487"/>
                  </a:cubicBezTo>
                  <a:cubicBezTo>
                    <a:pt x="610" y="479"/>
                    <a:pt x="612" y="473"/>
                    <a:pt x="618" y="467"/>
                  </a:cubicBezTo>
                  <a:cubicBezTo>
                    <a:pt x="608" y="466"/>
                    <a:pt x="596" y="467"/>
                    <a:pt x="590" y="474"/>
                  </a:cubicBezTo>
                  <a:cubicBezTo>
                    <a:pt x="586" y="479"/>
                    <a:pt x="579" y="467"/>
                    <a:pt x="579" y="466"/>
                  </a:cubicBezTo>
                  <a:cubicBezTo>
                    <a:pt x="576" y="460"/>
                    <a:pt x="576" y="452"/>
                    <a:pt x="586" y="443"/>
                  </a:cubicBezTo>
                  <a:cubicBezTo>
                    <a:pt x="588" y="440"/>
                    <a:pt x="592" y="445"/>
                    <a:pt x="590" y="447"/>
                  </a:cubicBezTo>
                  <a:cubicBezTo>
                    <a:pt x="582" y="454"/>
                    <a:pt x="580" y="461"/>
                    <a:pt x="587" y="468"/>
                  </a:cubicBezTo>
                  <a:lnTo>
                    <a:pt x="588" y="469"/>
                  </a:lnTo>
                  <a:cubicBezTo>
                    <a:pt x="598" y="461"/>
                    <a:pt x="612" y="460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cubicBezTo>
                    <a:pt x="645" y="461"/>
                    <a:pt x="644" y="453"/>
                    <a:pt x="638" y="437"/>
                  </a:cubicBezTo>
                  <a:cubicBezTo>
                    <a:pt x="636" y="431"/>
                    <a:pt x="633" y="424"/>
                    <a:pt x="630" y="415"/>
                  </a:cubicBezTo>
                  <a:cubicBezTo>
                    <a:pt x="625" y="404"/>
                    <a:pt x="617" y="379"/>
                    <a:pt x="608" y="353"/>
                  </a:cubicBezTo>
                  <a:cubicBezTo>
                    <a:pt x="584" y="343"/>
                    <a:pt x="549" y="349"/>
                    <a:pt x="523" y="361"/>
                  </a:cubicBezTo>
                  <a:cubicBezTo>
                    <a:pt x="516" y="371"/>
                    <a:pt x="507" y="380"/>
                    <a:pt x="493" y="389"/>
                  </a:cubicBezTo>
                  <a:cubicBezTo>
                    <a:pt x="487" y="426"/>
                    <a:pt x="457" y="453"/>
                    <a:pt x="423" y="457"/>
                  </a:cubicBezTo>
                  <a:lnTo>
                    <a:pt x="422" y="464"/>
                  </a:lnTo>
                  <a:lnTo>
                    <a:pt x="422" y="464"/>
                  </a:lnTo>
                  <a:close/>
                  <a:moveTo>
                    <a:pt x="416" y="463"/>
                  </a:moveTo>
                  <a:lnTo>
                    <a:pt x="416" y="463"/>
                  </a:lnTo>
                  <a:lnTo>
                    <a:pt x="417" y="458"/>
                  </a:lnTo>
                  <a:cubicBezTo>
                    <a:pt x="415" y="458"/>
                    <a:pt x="413" y="458"/>
                    <a:pt x="411" y="458"/>
                  </a:cubicBezTo>
                  <a:cubicBezTo>
                    <a:pt x="407" y="463"/>
                    <a:pt x="403" y="468"/>
                    <a:pt x="399" y="473"/>
                  </a:cubicBezTo>
                  <a:cubicBezTo>
                    <a:pt x="399" y="477"/>
                    <a:pt x="399" y="482"/>
                    <a:pt x="400" y="485"/>
                  </a:cubicBezTo>
                  <a:cubicBezTo>
                    <a:pt x="412" y="476"/>
                    <a:pt x="435" y="482"/>
                    <a:pt x="428" y="506"/>
                  </a:cubicBezTo>
                  <a:cubicBezTo>
                    <a:pt x="431" y="508"/>
                    <a:pt x="434" y="511"/>
                    <a:pt x="437" y="515"/>
                  </a:cubicBezTo>
                  <a:cubicBezTo>
                    <a:pt x="449" y="498"/>
                    <a:pt x="439" y="469"/>
                    <a:pt x="414" y="469"/>
                  </a:cubicBezTo>
                  <a:cubicBezTo>
                    <a:pt x="411" y="468"/>
                    <a:pt x="411" y="463"/>
                    <a:pt x="415" y="463"/>
                  </a:cubicBezTo>
                  <a:cubicBezTo>
                    <a:pt x="415" y="463"/>
                    <a:pt x="416" y="463"/>
                    <a:pt x="416" y="463"/>
                  </a:cubicBezTo>
                  <a:lnTo>
                    <a:pt x="416" y="463"/>
                  </a:lnTo>
                  <a:close/>
                  <a:moveTo>
                    <a:pt x="514" y="262"/>
                  </a:moveTo>
                  <a:lnTo>
                    <a:pt x="514" y="262"/>
                  </a:lnTo>
                  <a:cubicBezTo>
                    <a:pt x="514" y="265"/>
                    <a:pt x="511" y="267"/>
                    <a:pt x="509" y="267"/>
                  </a:cubicBezTo>
                  <a:cubicBezTo>
                    <a:pt x="506" y="267"/>
                    <a:pt x="503" y="265"/>
                    <a:pt x="503" y="262"/>
                  </a:cubicBezTo>
                  <a:cubicBezTo>
                    <a:pt x="503" y="259"/>
                    <a:pt x="506" y="257"/>
                    <a:pt x="509" y="257"/>
                  </a:cubicBezTo>
                  <a:cubicBezTo>
                    <a:pt x="511" y="257"/>
                    <a:pt x="514" y="259"/>
                    <a:pt x="514" y="262"/>
                  </a:cubicBezTo>
                  <a:lnTo>
                    <a:pt x="514" y="262"/>
                  </a:lnTo>
                  <a:close/>
                  <a:moveTo>
                    <a:pt x="529" y="244"/>
                  </a:moveTo>
                  <a:lnTo>
                    <a:pt x="529" y="244"/>
                  </a:lnTo>
                  <a:cubicBezTo>
                    <a:pt x="529" y="248"/>
                    <a:pt x="526" y="250"/>
                    <a:pt x="523" y="250"/>
                  </a:cubicBezTo>
                  <a:cubicBezTo>
                    <a:pt x="520" y="250"/>
                    <a:pt x="517" y="248"/>
                    <a:pt x="517" y="244"/>
                  </a:cubicBezTo>
                  <a:cubicBezTo>
                    <a:pt x="517" y="241"/>
                    <a:pt x="520" y="239"/>
                    <a:pt x="523" y="239"/>
                  </a:cubicBezTo>
                  <a:cubicBezTo>
                    <a:pt x="526" y="239"/>
                    <a:pt x="529" y="241"/>
                    <a:pt x="529" y="244"/>
                  </a:cubicBezTo>
                  <a:lnTo>
                    <a:pt x="529" y="244"/>
                  </a:lnTo>
                  <a:close/>
                  <a:moveTo>
                    <a:pt x="499" y="280"/>
                  </a:moveTo>
                  <a:lnTo>
                    <a:pt x="499" y="280"/>
                  </a:lnTo>
                  <a:cubicBezTo>
                    <a:pt x="499" y="283"/>
                    <a:pt x="497" y="285"/>
                    <a:pt x="495" y="285"/>
                  </a:cubicBezTo>
                  <a:cubicBezTo>
                    <a:pt x="492" y="285"/>
                    <a:pt x="490" y="283"/>
                    <a:pt x="490" y="280"/>
                  </a:cubicBezTo>
                  <a:cubicBezTo>
                    <a:pt x="490" y="278"/>
                    <a:pt x="492" y="276"/>
                    <a:pt x="495" y="276"/>
                  </a:cubicBezTo>
                  <a:cubicBezTo>
                    <a:pt x="497" y="276"/>
                    <a:pt x="499" y="278"/>
                    <a:pt x="499" y="280"/>
                  </a:cubicBezTo>
                  <a:lnTo>
                    <a:pt x="499" y="280"/>
                  </a:lnTo>
                  <a:close/>
                  <a:moveTo>
                    <a:pt x="339" y="230"/>
                  </a:moveTo>
                  <a:lnTo>
                    <a:pt x="339" y="230"/>
                  </a:lnTo>
                  <a:cubicBezTo>
                    <a:pt x="339" y="233"/>
                    <a:pt x="336" y="236"/>
                    <a:pt x="333" y="236"/>
                  </a:cubicBezTo>
                  <a:cubicBezTo>
                    <a:pt x="330" y="236"/>
                    <a:pt x="328" y="233"/>
                    <a:pt x="328" y="230"/>
                  </a:cubicBezTo>
                  <a:cubicBezTo>
                    <a:pt x="328" y="227"/>
                    <a:pt x="330" y="224"/>
                    <a:pt x="333" y="224"/>
                  </a:cubicBezTo>
                  <a:cubicBezTo>
                    <a:pt x="336" y="224"/>
                    <a:pt x="339" y="227"/>
                    <a:pt x="339" y="230"/>
                  </a:cubicBezTo>
                  <a:lnTo>
                    <a:pt x="339" y="230"/>
                  </a:lnTo>
                  <a:close/>
                  <a:moveTo>
                    <a:pt x="407" y="544"/>
                  </a:moveTo>
                  <a:lnTo>
                    <a:pt x="407" y="544"/>
                  </a:lnTo>
                  <a:cubicBezTo>
                    <a:pt x="413" y="544"/>
                    <a:pt x="417" y="539"/>
                    <a:pt x="417" y="534"/>
                  </a:cubicBezTo>
                  <a:cubicBezTo>
                    <a:pt x="417" y="528"/>
                    <a:pt x="413" y="524"/>
                    <a:pt x="407" y="524"/>
                  </a:cubicBezTo>
                  <a:cubicBezTo>
                    <a:pt x="402" y="524"/>
                    <a:pt x="397" y="528"/>
                    <a:pt x="397" y="534"/>
                  </a:cubicBezTo>
                  <a:cubicBezTo>
                    <a:pt x="397" y="539"/>
                    <a:pt x="402" y="544"/>
                    <a:pt x="407" y="544"/>
                  </a:cubicBezTo>
                  <a:lnTo>
                    <a:pt x="407" y="544"/>
                  </a:lnTo>
                  <a:close/>
                  <a:moveTo>
                    <a:pt x="407" y="550"/>
                  </a:moveTo>
                  <a:lnTo>
                    <a:pt x="407" y="550"/>
                  </a:lnTo>
                  <a:cubicBezTo>
                    <a:pt x="399" y="550"/>
                    <a:pt x="392" y="542"/>
                    <a:pt x="392" y="534"/>
                  </a:cubicBezTo>
                  <a:cubicBezTo>
                    <a:pt x="392" y="525"/>
                    <a:pt x="399" y="518"/>
                    <a:pt x="407" y="518"/>
                  </a:cubicBezTo>
                  <a:cubicBezTo>
                    <a:pt x="416" y="518"/>
                    <a:pt x="423" y="525"/>
                    <a:pt x="423" y="534"/>
                  </a:cubicBezTo>
                  <a:cubicBezTo>
                    <a:pt x="423" y="542"/>
                    <a:pt x="416" y="550"/>
                    <a:pt x="407" y="550"/>
                  </a:cubicBezTo>
                  <a:lnTo>
                    <a:pt x="407" y="550"/>
                  </a:lnTo>
                  <a:close/>
                  <a:moveTo>
                    <a:pt x="624" y="463"/>
                  </a:moveTo>
                  <a:lnTo>
                    <a:pt x="624" y="463"/>
                  </a:lnTo>
                  <a:cubicBezTo>
                    <a:pt x="624" y="463"/>
                    <a:pt x="624" y="463"/>
                    <a:pt x="624" y="463"/>
                  </a:cubicBezTo>
                  <a:lnTo>
                    <a:pt x="624" y="463"/>
                  </a:lnTo>
                  <a:lnTo>
                    <a:pt x="624" y="463"/>
                  </a:lnTo>
                  <a:lnTo>
                    <a:pt x="624" y="463"/>
                  </a:lnTo>
                  <a:close/>
                  <a:moveTo>
                    <a:pt x="541" y="399"/>
                  </a:moveTo>
                  <a:lnTo>
                    <a:pt x="541" y="399"/>
                  </a:lnTo>
                  <a:cubicBezTo>
                    <a:pt x="539" y="395"/>
                    <a:pt x="539" y="389"/>
                    <a:pt x="539" y="383"/>
                  </a:cubicBezTo>
                  <a:cubicBezTo>
                    <a:pt x="531" y="385"/>
                    <a:pt x="523" y="389"/>
                    <a:pt x="516" y="395"/>
                  </a:cubicBezTo>
                  <a:cubicBezTo>
                    <a:pt x="518" y="395"/>
                    <a:pt x="522" y="397"/>
                    <a:pt x="527" y="398"/>
                  </a:cubicBezTo>
                  <a:cubicBezTo>
                    <a:pt x="531" y="398"/>
                    <a:pt x="536" y="399"/>
                    <a:pt x="541" y="399"/>
                  </a:cubicBezTo>
                  <a:lnTo>
                    <a:pt x="541" y="399"/>
                  </a:lnTo>
                  <a:close/>
                  <a:moveTo>
                    <a:pt x="545" y="381"/>
                  </a:moveTo>
                  <a:lnTo>
                    <a:pt x="545" y="381"/>
                  </a:lnTo>
                  <a:cubicBezTo>
                    <a:pt x="544" y="389"/>
                    <a:pt x="545" y="395"/>
                    <a:pt x="547" y="400"/>
                  </a:cubicBezTo>
                  <a:cubicBezTo>
                    <a:pt x="551" y="400"/>
                    <a:pt x="554" y="399"/>
                    <a:pt x="558" y="399"/>
                  </a:cubicBezTo>
                  <a:cubicBezTo>
                    <a:pt x="556" y="397"/>
                    <a:pt x="555" y="393"/>
                    <a:pt x="555" y="389"/>
                  </a:cubicBezTo>
                  <a:cubicBezTo>
                    <a:pt x="555" y="386"/>
                    <a:pt x="555" y="382"/>
                    <a:pt x="556" y="379"/>
                  </a:cubicBezTo>
                  <a:cubicBezTo>
                    <a:pt x="553" y="380"/>
                    <a:pt x="549" y="380"/>
                    <a:pt x="545" y="381"/>
                  </a:cubicBezTo>
                  <a:lnTo>
                    <a:pt x="545" y="381"/>
                  </a:lnTo>
                  <a:close/>
                  <a:moveTo>
                    <a:pt x="569" y="373"/>
                  </a:moveTo>
                  <a:lnTo>
                    <a:pt x="569" y="373"/>
                  </a:lnTo>
                  <a:cubicBezTo>
                    <a:pt x="572" y="373"/>
                    <a:pt x="576" y="372"/>
                    <a:pt x="579" y="373"/>
                  </a:cubicBezTo>
                  <a:cubicBezTo>
                    <a:pt x="581" y="373"/>
                    <a:pt x="582" y="375"/>
                    <a:pt x="582" y="376"/>
                  </a:cubicBezTo>
                  <a:cubicBezTo>
                    <a:pt x="582" y="379"/>
                    <a:pt x="577" y="381"/>
                    <a:pt x="574" y="382"/>
                  </a:cubicBezTo>
                  <a:cubicBezTo>
                    <a:pt x="574" y="384"/>
                    <a:pt x="575" y="386"/>
                    <a:pt x="575" y="387"/>
                  </a:cubicBezTo>
                  <a:cubicBezTo>
                    <a:pt x="576" y="395"/>
                    <a:pt x="572" y="402"/>
                    <a:pt x="567" y="404"/>
                  </a:cubicBezTo>
                  <a:cubicBezTo>
                    <a:pt x="567" y="404"/>
                    <a:pt x="567" y="404"/>
                    <a:pt x="567" y="404"/>
                  </a:cubicBezTo>
                  <a:cubicBezTo>
                    <a:pt x="560" y="405"/>
                    <a:pt x="553" y="405"/>
                    <a:pt x="546" y="405"/>
                  </a:cubicBezTo>
                  <a:cubicBezTo>
                    <a:pt x="545" y="405"/>
                    <a:pt x="545" y="405"/>
                    <a:pt x="544" y="405"/>
                  </a:cubicBezTo>
                  <a:cubicBezTo>
                    <a:pt x="533" y="405"/>
                    <a:pt x="521" y="403"/>
                    <a:pt x="511" y="399"/>
                  </a:cubicBezTo>
                  <a:cubicBezTo>
                    <a:pt x="511" y="399"/>
                    <a:pt x="511" y="399"/>
                    <a:pt x="511" y="399"/>
                  </a:cubicBezTo>
                  <a:cubicBezTo>
                    <a:pt x="508" y="402"/>
                    <a:pt x="504" y="399"/>
                    <a:pt x="506" y="396"/>
                  </a:cubicBezTo>
                  <a:cubicBezTo>
                    <a:pt x="506" y="396"/>
                    <a:pt x="507" y="395"/>
                    <a:pt x="508" y="394"/>
                  </a:cubicBezTo>
                  <a:cubicBezTo>
                    <a:pt x="508" y="394"/>
                    <a:pt x="509" y="393"/>
                    <a:pt x="509" y="393"/>
                  </a:cubicBezTo>
                  <a:cubicBezTo>
                    <a:pt x="515" y="387"/>
                    <a:pt x="534" y="373"/>
                    <a:pt x="569" y="373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AD4C2154-1036-25AE-9332-6CD29C8A49F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499350" y="325438"/>
              <a:ext cx="525463" cy="576262"/>
            </a:xfrm>
            <a:custGeom>
              <a:avLst/>
              <a:gdLst>
                <a:gd name="T0" fmla="*/ 524 w 647"/>
                <a:gd name="T1" fmla="*/ 663 h 701"/>
                <a:gd name="T2" fmla="*/ 555 w 647"/>
                <a:gd name="T3" fmla="*/ 673 h 701"/>
                <a:gd name="T4" fmla="*/ 563 w 647"/>
                <a:gd name="T5" fmla="*/ 670 h 701"/>
                <a:gd name="T6" fmla="*/ 524 w 647"/>
                <a:gd name="T7" fmla="*/ 657 h 701"/>
                <a:gd name="T8" fmla="*/ 564 w 647"/>
                <a:gd name="T9" fmla="*/ 676 h 701"/>
                <a:gd name="T10" fmla="*/ 510 w 647"/>
                <a:gd name="T11" fmla="*/ 692 h 701"/>
                <a:gd name="T12" fmla="*/ 324 w 647"/>
                <a:gd name="T13" fmla="*/ 675 h 701"/>
                <a:gd name="T14" fmla="*/ 293 w 647"/>
                <a:gd name="T15" fmla="*/ 552 h 701"/>
                <a:gd name="T16" fmla="*/ 265 w 647"/>
                <a:gd name="T17" fmla="*/ 544 h 701"/>
                <a:gd name="T18" fmla="*/ 217 w 647"/>
                <a:gd name="T19" fmla="*/ 599 h 701"/>
                <a:gd name="T20" fmla="*/ 501 w 647"/>
                <a:gd name="T21" fmla="*/ 186 h 701"/>
                <a:gd name="T22" fmla="*/ 510 w 647"/>
                <a:gd name="T23" fmla="*/ 202 h 701"/>
                <a:gd name="T24" fmla="*/ 554 w 647"/>
                <a:gd name="T25" fmla="*/ 163 h 701"/>
                <a:gd name="T26" fmla="*/ 583 w 647"/>
                <a:gd name="T27" fmla="*/ 244 h 701"/>
                <a:gd name="T28" fmla="*/ 579 w 647"/>
                <a:gd name="T29" fmla="*/ 249 h 701"/>
                <a:gd name="T30" fmla="*/ 625 w 647"/>
                <a:gd name="T31" fmla="*/ 468 h 701"/>
                <a:gd name="T32" fmla="*/ 617 w 647"/>
                <a:gd name="T33" fmla="*/ 526 h 701"/>
                <a:gd name="T34" fmla="*/ 534 w 647"/>
                <a:gd name="T35" fmla="*/ 594 h 701"/>
                <a:gd name="T36" fmla="*/ 586 w 647"/>
                <a:gd name="T37" fmla="*/ 661 h 701"/>
                <a:gd name="T38" fmla="*/ 586 w 647"/>
                <a:gd name="T39" fmla="*/ 666 h 701"/>
                <a:gd name="T40" fmla="*/ 564 w 647"/>
                <a:gd name="T41" fmla="*/ 676 h 701"/>
                <a:gd name="T42" fmla="*/ 306 w 647"/>
                <a:gd name="T43" fmla="*/ 571 h 701"/>
                <a:gd name="T44" fmla="*/ 303 w 647"/>
                <a:gd name="T45" fmla="*/ 560 h 701"/>
                <a:gd name="T46" fmla="*/ 302 w 647"/>
                <a:gd name="T47" fmla="*/ 575 h 701"/>
                <a:gd name="T48" fmla="*/ 303 w 647"/>
                <a:gd name="T49" fmla="*/ 596 h 701"/>
                <a:gd name="T50" fmla="*/ 283 w 647"/>
                <a:gd name="T51" fmla="*/ 607 h 701"/>
                <a:gd name="T52" fmla="*/ 333 w 647"/>
                <a:gd name="T53" fmla="*/ 540 h 701"/>
                <a:gd name="T54" fmla="*/ 283 w 647"/>
                <a:gd name="T55" fmla="*/ 607 h 701"/>
                <a:gd name="T56" fmla="*/ 301 w 647"/>
                <a:gd name="T57" fmla="*/ 635 h 701"/>
                <a:gd name="T58" fmla="*/ 289 w 647"/>
                <a:gd name="T59" fmla="*/ 623 h 701"/>
                <a:gd name="T60" fmla="*/ 307 w 647"/>
                <a:gd name="T61" fmla="*/ 639 h 701"/>
                <a:gd name="T62" fmla="*/ 352 w 647"/>
                <a:gd name="T63" fmla="*/ 524 h 701"/>
                <a:gd name="T64" fmla="*/ 527 w 647"/>
                <a:gd name="T65" fmla="*/ 353 h 701"/>
                <a:gd name="T66" fmla="*/ 578 w 647"/>
                <a:gd name="T67" fmla="*/ 264 h 701"/>
                <a:gd name="T68" fmla="*/ 527 w 647"/>
                <a:gd name="T69" fmla="*/ 353 h 701"/>
                <a:gd name="T70" fmla="*/ 519 w 647"/>
                <a:gd name="T71" fmla="*/ 356 h 701"/>
                <a:gd name="T72" fmla="*/ 528 w 647"/>
                <a:gd name="T73" fmla="*/ 314 h 701"/>
                <a:gd name="T74" fmla="*/ 516 w 647"/>
                <a:gd name="T75" fmla="*/ 310 h 701"/>
                <a:gd name="T76" fmla="*/ 518 w 647"/>
                <a:gd name="T77" fmla="*/ 357 h 701"/>
                <a:gd name="T78" fmla="*/ 374 w 647"/>
                <a:gd name="T79" fmla="*/ 525 h 701"/>
                <a:gd name="T80" fmla="*/ 366 w 647"/>
                <a:gd name="T81" fmla="*/ 510 h 701"/>
                <a:gd name="T82" fmla="*/ 387 w 647"/>
                <a:gd name="T83" fmla="*/ 505 h 701"/>
                <a:gd name="T84" fmla="*/ 394 w 647"/>
                <a:gd name="T85" fmla="*/ 479 h 701"/>
                <a:gd name="T86" fmla="*/ 387 w 647"/>
                <a:gd name="T87" fmla="*/ 505 h 701"/>
                <a:gd name="T88" fmla="*/ 258 w 647"/>
                <a:gd name="T89" fmla="*/ 506 h 701"/>
                <a:gd name="T90" fmla="*/ 226 w 647"/>
                <a:gd name="T91" fmla="*/ 406 h 701"/>
                <a:gd name="T92" fmla="*/ 228 w 647"/>
                <a:gd name="T93" fmla="*/ 363 h 701"/>
                <a:gd name="T94" fmla="*/ 231 w 647"/>
                <a:gd name="T95" fmla="*/ 349 h 701"/>
                <a:gd name="T96" fmla="*/ 310 w 647"/>
                <a:gd name="T97" fmla="*/ 227 h 701"/>
                <a:gd name="T98" fmla="*/ 358 w 647"/>
                <a:gd name="T99" fmla="*/ 200 h 701"/>
                <a:gd name="T100" fmla="*/ 462 w 647"/>
                <a:gd name="T101" fmla="*/ 190 h 701"/>
                <a:gd name="T102" fmla="*/ 476 w 647"/>
                <a:gd name="T103" fmla="*/ 180 h 701"/>
                <a:gd name="T104" fmla="*/ 269 w 647"/>
                <a:gd name="T105" fmla="*/ 246 h 701"/>
                <a:gd name="T106" fmla="*/ 245 w 647"/>
                <a:gd name="T107" fmla="*/ 277 h 701"/>
                <a:gd name="T108" fmla="*/ 217 w 647"/>
                <a:gd name="T109" fmla="*/ 345 h 701"/>
                <a:gd name="T110" fmla="*/ 253 w 647"/>
                <a:gd name="T111" fmla="*/ 527 h 7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647" h="701">
                  <a:moveTo>
                    <a:pt x="555" y="673"/>
                  </a:moveTo>
                  <a:lnTo>
                    <a:pt x="555" y="673"/>
                  </a:lnTo>
                  <a:cubicBezTo>
                    <a:pt x="549" y="670"/>
                    <a:pt x="537" y="667"/>
                    <a:pt x="524" y="663"/>
                  </a:cubicBezTo>
                  <a:cubicBezTo>
                    <a:pt x="525" y="670"/>
                    <a:pt x="526" y="677"/>
                    <a:pt x="527" y="682"/>
                  </a:cubicBezTo>
                  <a:cubicBezTo>
                    <a:pt x="536" y="680"/>
                    <a:pt x="546" y="677"/>
                    <a:pt x="555" y="673"/>
                  </a:cubicBezTo>
                  <a:lnTo>
                    <a:pt x="555" y="673"/>
                  </a:lnTo>
                  <a:close/>
                  <a:moveTo>
                    <a:pt x="524" y="657"/>
                  </a:moveTo>
                  <a:lnTo>
                    <a:pt x="524" y="657"/>
                  </a:lnTo>
                  <a:cubicBezTo>
                    <a:pt x="539" y="662"/>
                    <a:pt x="556" y="666"/>
                    <a:pt x="563" y="670"/>
                  </a:cubicBezTo>
                  <a:cubicBezTo>
                    <a:pt x="568" y="668"/>
                    <a:pt x="574" y="666"/>
                    <a:pt x="579" y="663"/>
                  </a:cubicBezTo>
                  <a:cubicBezTo>
                    <a:pt x="569" y="658"/>
                    <a:pt x="546" y="651"/>
                    <a:pt x="524" y="645"/>
                  </a:cubicBezTo>
                  <a:cubicBezTo>
                    <a:pt x="524" y="649"/>
                    <a:pt x="524" y="653"/>
                    <a:pt x="524" y="657"/>
                  </a:cubicBezTo>
                  <a:lnTo>
                    <a:pt x="524" y="657"/>
                  </a:lnTo>
                  <a:close/>
                  <a:moveTo>
                    <a:pt x="564" y="676"/>
                  </a:moveTo>
                  <a:lnTo>
                    <a:pt x="564" y="676"/>
                  </a:lnTo>
                  <a:cubicBezTo>
                    <a:pt x="563" y="676"/>
                    <a:pt x="563" y="676"/>
                    <a:pt x="563" y="676"/>
                  </a:cubicBezTo>
                  <a:cubicBezTo>
                    <a:pt x="546" y="683"/>
                    <a:pt x="528" y="688"/>
                    <a:pt x="511" y="692"/>
                  </a:cubicBezTo>
                  <a:cubicBezTo>
                    <a:pt x="511" y="692"/>
                    <a:pt x="510" y="692"/>
                    <a:pt x="510" y="692"/>
                  </a:cubicBezTo>
                  <a:cubicBezTo>
                    <a:pt x="494" y="695"/>
                    <a:pt x="478" y="697"/>
                    <a:pt x="463" y="698"/>
                  </a:cubicBezTo>
                  <a:cubicBezTo>
                    <a:pt x="462" y="698"/>
                    <a:pt x="462" y="698"/>
                    <a:pt x="462" y="698"/>
                  </a:cubicBezTo>
                  <a:cubicBezTo>
                    <a:pt x="410" y="701"/>
                    <a:pt x="361" y="691"/>
                    <a:pt x="324" y="675"/>
                  </a:cubicBezTo>
                  <a:lnTo>
                    <a:pt x="323" y="674"/>
                  </a:lnTo>
                  <a:cubicBezTo>
                    <a:pt x="323" y="674"/>
                    <a:pt x="322" y="674"/>
                    <a:pt x="322" y="674"/>
                  </a:cubicBezTo>
                  <a:cubicBezTo>
                    <a:pt x="260" y="645"/>
                    <a:pt x="232" y="594"/>
                    <a:pt x="293" y="552"/>
                  </a:cubicBezTo>
                  <a:cubicBezTo>
                    <a:pt x="286" y="542"/>
                    <a:pt x="278" y="532"/>
                    <a:pt x="270" y="522"/>
                  </a:cubicBezTo>
                  <a:cubicBezTo>
                    <a:pt x="267" y="518"/>
                    <a:pt x="265" y="515"/>
                    <a:pt x="262" y="511"/>
                  </a:cubicBezTo>
                  <a:cubicBezTo>
                    <a:pt x="257" y="524"/>
                    <a:pt x="257" y="532"/>
                    <a:pt x="265" y="544"/>
                  </a:cubicBezTo>
                  <a:cubicBezTo>
                    <a:pt x="266" y="545"/>
                    <a:pt x="265" y="546"/>
                    <a:pt x="265" y="547"/>
                  </a:cubicBezTo>
                  <a:lnTo>
                    <a:pt x="221" y="599"/>
                  </a:lnTo>
                  <a:cubicBezTo>
                    <a:pt x="220" y="601"/>
                    <a:pt x="218" y="601"/>
                    <a:pt x="217" y="599"/>
                  </a:cubicBezTo>
                  <a:cubicBezTo>
                    <a:pt x="0" y="361"/>
                    <a:pt x="247" y="0"/>
                    <a:pt x="546" y="104"/>
                  </a:cubicBezTo>
                  <a:cubicBezTo>
                    <a:pt x="548" y="105"/>
                    <a:pt x="549" y="106"/>
                    <a:pt x="548" y="108"/>
                  </a:cubicBezTo>
                  <a:lnTo>
                    <a:pt x="501" y="186"/>
                  </a:lnTo>
                  <a:cubicBezTo>
                    <a:pt x="500" y="187"/>
                    <a:pt x="499" y="188"/>
                    <a:pt x="498" y="187"/>
                  </a:cubicBezTo>
                  <a:cubicBezTo>
                    <a:pt x="483" y="185"/>
                    <a:pt x="474" y="186"/>
                    <a:pt x="468" y="192"/>
                  </a:cubicBezTo>
                  <a:cubicBezTo>
                    <a:pt x="482" y="194"/>
                    <a:pt x="496" y="197"/>
                    <a:pt x="510" y="202"/>
                  </a:cubicBezTo>
                  <a:cubicBezTo>
                    <a:pt x="523" y="188"/>
                    <a:pt x="536" y="175"/>
                    <a:pt x="551" y="163"/>
                  </a:cubicBezTo>
                  <a:cubicBezTo>
                    <a:pt x="551" y="163"/>
                    <a:pt x="551" y="163"/>
                    <a:pt x="552" y="163"/>
                  </a:cubicBezTo>
                  <a:cubicBezTo>
                    <a:pt x="552" y="162"/>
                    <a:pt x="553" y="162"/>
                    <a:pt x="554" y="163"/>
                  </a:cubicBezTo>
                  <a:cubicBezTo>
                    <a:pt x="555" y="163"/>
                    <a:pt x="555" y="163"/>
                    <a:pt x="556" y="164"/>
                  </a:cubicBezTo>
                  <a:cubicBezTo>
                    <a:pt x="556" y="164"/>
                    <a:pt x="556" y="165"/>
                    <a:pt x="556" y="165"/>
                  </a:cubicBezTo>
                  <a:lnTo>
                    <a:pt x="583" y="244"/>
                  </a:lnTo>
                  <a:cubicBezTo>
                    <a:pt x="583" y="245"/>
                    <a:pt x="583" y="245"/>
                    <a:pt x="583" y="246"/>
                  </a:cubicBezTo>
                  <a:cubicBezTo>
                    <a:pt x="583" y="247"/>
                    <a:pt x="582" y="247"/>
                    <a:pt x="582" y="247"/>
                  </a:cubicBezTo>
                  <a:cubicBezTo>
                    <a:pt x="581" y="248"/>
                    <a:pt x="580" y="249"/>
                    <a:pt x="579" y="249"/>
                  </a:cubicBezTo>
                  <a:cubicBezTo>
                    <a:pt x="585" y="266"/>
                    <a:pt x="623" y="382"/>
                    <a:pt x="635" y="413"/>
                  </a:cubicBezTo>
                  <a:cubicBezTo>
                    <a:pt x="639" y="423"/>
                    <a:pt x="647" y="441"/>
                    <a:pt x="647" y="452"/>
                  </a:cubicBezTo>
                  <a:cubicBezTo>
                    <a:pt x="647" y="462"/>
                    <a:pt x="640" y="467"/>
                    <a:pt x="625" y="468"/>
                  </a:cubicBezTo>
                  <a:cubicBezTo>
                    <a:pt x="617" y="475"/>
                    <a:pt x="616" y="478"/>
                    <a:pt x="620" y="483"/>
                  </a:cubicBezTo>
                  <a:cubicBezTo>
                    <a:pt x="628" y="494"/>
                    <a:pt x="624" y="499"/>
                    <a:pt x="615" y="506"/>
                  </a:cubicBezTo>
                  <a:cubicBezTo>
                    <a:pt x="624" y="513"/>
                    <a:pt x="622" y="526"/>
                    <a:pt x="617" y="526"/>
                  </a:cubicBezTo>
                  <a:cubicBezTo>
                    <a:pt x="611" y="526"/>
                    <a:pt x="609" y="528"/>
                    <a:pt x="605" y="533"/>
                  </a:cubicBezTo>
                  <a:cubicBezTo>
                    <a:pt x="633" y="560"/>
                    <a:pt x="610" y="583"/>
                    <a:pt x="573" y="591"/>
                  </a:cubicBezTo>
                  <a:cubicBezTo>
                    <a:pt x="562" y="594"/>
                    <a:pt x="548" y="595"/>
                    <a:pt x="534" y="594"/>
                  </a:cubicBezTo>
                  <a:cubicBezTo>
                    <a:pt x="534" y="594"/>
                    <a:pt x="534" y="594"/>
                    <a:pt x="534" y="595"/>
                  </a:cubicBezTo>
                  <a:cubicBezTo>
                    <a:pt x="529" y="610"/>
                    <a:pt x="526" y="625"/>
                    <a:pt x="525" y="639"/>
                  </a:cubicBezTo>
                  <a:cubicBezTo>
                    <a:pt x="549" y="646"/>
                    <a:pt x="578" y="655"/>
                    <a:pt x="586" y="661"/>
                  </a:cubicBezTo>
                  <a:cubicBezTo>
                    <a:pt x="586" y="661"/>
                    <a:pt x="587" y="662"/>
                    <a:pt x="587" y="662"/>
                  </a:cubicBezTo>
                  <a:cubicBezTo>
                    <a:pt x="587" y="663"/>
                    <a:pt x="588" y="663"/>
                    <a:pt x="587" y="664"/>
                  </a:cubicBezTo>
                  <a:cubicBezTo>
                    <a:pt x="587" y="665"/>
                    <a:pt x="587" y="665"/>
                    <a:pt x="586" y="666"/>
                  </a:cubicBezTo>
                  <a:cubicBezTo>
                    <a:pt x="586" y="666"/>
                    <a:pt x="586" y="666"/>
                    <a:pt x="585" y="666"/>
                  </a:cubicBezTo>
                  <a:cubicBezTo>
                    <a:pt x="578" y="670"/>
                    <a:pt x="571" y="673"/>
                    <a:pt x="564" y="676"/>
                  </a:cubicBezTo>
                  <a:lnTo>
                    <a:pt x="564" y="676"/>
                  </a:lnTo>
                  <a:close/>
                  <a:moveTo>
                    <a:pt x="306" y="570"/>
                  </a:moveTo>
                  <a:lnTo>
                    <a:pt x="306" y="570"/>
                  </a:lnTo>
                  <a:cubicBezTo>
                    <a:pt x="306" y="570"/>
                    <a:pt x="306" y="570"/>
                    <a:pt x="306" y="571"/>
                  </a:cubicBezTo>
                  <a:cubicBezTo>
                    <a:pt x="308" y="577"/>
                    <a:pt x="309" y="584"/>
                    <a:pt x="309" y="592"/>
                  </a:cubicBezTo>
                  <a:cubicBezTo>
                    <a:pt x="326" y="581"/>
                    <a:pt x="321" y="561"/>
                    <a:pt x="316" y="552"/>
                  </a:cubicBezTo>
                  <a:cubicBezTo>
                    <a:pt x="312" y="555"/>
                    <a:pt x="307" y="558"/>
                    <a:pt x="303" y="560"/>
                  </a:cubicBezTo>
                  <a:cubicBezTo>
                    <a:pt x="304" y="563"/>
                    <a:pt x="305" y="566"/>
                    <a:pt x="306" y="570"/>
                  </a:cubicBezTo>
                  <a:lnTo>
                    <a:pt x="306" y="570"/>
                  </a:lnTo>
                  <a:close/>
                  <a:moveTo>
                    <a:pt x="302" y="575"/>
                  </a:moveTo>
                  <a:lnTo>
                    <a:pt x="302" y="575"/>
                  </a:lnTo>
                  <a:cubicBezTo>
                    <a:pt x="289" y="583"/>
                    <a:pt x="284" y="592"/>
                    <a:pt x="283" y="601"/>
                  </a:cubicBezTo>
                  <a:cubicBezTo>
                    <a:pt x="291" y="600"/>
                    <a:pt x="297" y="598"/>
                    <a:pt x="303" y="596"/>
                  </a:cubicBezTo>
                  <a:cubicBezTo>
                    <a:pt x="303" y="588"/>
                    <a:pt x="303" y="581"/>
                    <a:pt x="302" y="575"/>
                  </a:cubicBezTo>
                  <a:lnTo>
                    <a:pt x="302" y="575"/>
                  </a:lnTo>
                  <a:close/>
                  <a:moveTo>
                    <a:pt x="283" y="607"/>
                  </a:moveTo>
                  <a:lnTo>
                    <a:pt x="283" y="607"/>
                  </a:lnTo>
                  <a:cubicBezTo>
                    <a:pt x="283" y="610"/>
                    <a:pt x="284" y="614"/>
                    <a:pt x="286" y="617"/>
                  </a:cubicBezTo>
                  <a:cubicBezTo>
                    <a:pt x="325" y="617"/>
                    <a:pt x="354" y="578"/>
                    <a:pt x="333" y="540"/>
                  </a:cubicBezTo>
                  <a:cubicBezTo>
                    <a:pt x="329" y="543"/>
                    <a:pt x="325" y="546"/>
                    <a:pt x="321" y="549"/>
                  </a:cubicBezTo>
                  <a:cubicBezTo>
                    <a:pt x="329" y="563"/>
                    <a:pt x="335" y="601"/>
                    <a:pt x="283" y="607"/>
                  </a:cubicBezTo>
                  <a:lnTo>
                    <a:pt x="283" y="607"/>
                  </a:lnTo>
                  <a:close/>
                  <a:moveTo>
                    <a:pt x="289" y="623"/>
                  </a:moveTo>
                  <a:lnTo>
                    <a:pt x="289" y="623"/>
                  </a:lnTo>
                  <a:cubicBezTo>
                    <a:pt x="292" y="627"/>
                    <a:pt x="296" y="631"/>
                    <a:pt x="301" y="635"/>
                  </a:cubicBezTo>
                  <a:cubicBezTo>
                    <a:pt x="358" y="619"/>
                    <a:pt x="370" y="571"/>
                    <a:pt x="348" y="528"/>
                  </a:cubicBezTo>
                  <a:cubicBezTo>
                    <a:pt x="344" y="531"/>
                    <a:pt x="341" y="533"/>
                    <a:pt x="338" y="536"/>
                  </a:cubicBezTo>
                  <a:cubicBezTo>
                    <a:pt x="362" y="578"/>
                    <a:pt x="330" y="620"/>
                    <a:pt x="289" y="623"/>
                  </a:cubicBezTo>
                  <a:lnTo>
                    <a:pt x="289" y="623"/>
                  </a:lnTo>
                  <a:close/>
                  <a:moveTo>
                    <a:pt x="307" y="639"/>
                  </a:moveTo>
                  <a:lnTo>
                    <a:pt x="307" y="639"/>
                  </a:lnTo>
                  <a:cubicBezTo>
                    <a:pt x="312" y="643"/>
                    <a:pt x="318" y="645"/>
                    <a:pt x="325" y="647"/>
                  </a:cubicBezTo>
                  <a:cubicBezTo>
                    <a:pt x="395" y="612"/>
                    <a:pt x="378" y="539"/>
                    <a:pt x="362" y="514"/>
                  </a:cubicBezTo>
                  <a:cubicBezTo>
                    <a:pt x="359" y="517"/>
                    <a:pt x="355" y="521"/>
                    <a:pt x="352" y="524"/>
                  </a:cubicBezTo>
                  <a:cubicBezTo>
                    <a:pt x="376" y="569"/>
                    <a:pt x="365" y="620"/>
                    <a:pt x="307" y="639"/>
                  </a:cubicBezTo>
                  <a:lnTo>
                    <a:pt x="307" y="639"/>
                  </a:lnTo>
                  <a:close/>
                  <a:moveTo>
                    <a:pt x="527" y="353"/>
                  </a:moveTo>
                  <a:lnTo>
                    <a:pt x="527" y="353"/>
                  </a:lnTo>
                  <a:cubicBezTo>
                    <a:pt x="552" y="343"/>
                    <a:pt x="582" y="339"/>
                    <a:pt x="606" y="346"/>
                  </a:cubicBezTo>
                  <a:cubicBezTo>
                    <a:pt x="595" y="315"/>
                    <a:pt x="584" y="282"/>
                    <a:pt x="578" y="264"/>
                  </a:cubicBezTo>
                  <a:cubicBezTo>
                    <a:pt x="578" y="295"/>
                    <a:pt x="563" y="325"/>
                    <a:pt x="532" y="338"/>
                  </a:cubicBezTo>
                  <a:cubicBezTo>
                    <a:pt x="531" y="343"/>
                    <a:pt x="529" y="348"/>
                    <a:pt x="527" y="353"/>
                  </a:cubicBezTo>
                  <a:lnTo>
                    <a:pt x="527" y="353"/>
                  </a:lnTo>
                  <a:close/>
                  <a:moveTo>
                    <a:pt x="518" y="357"/>
                  </a:moveTo>
                  <a:lnTo>
                    <a:pt x="518" y="357"/>
                  </a:lnTo>
                  <a:cubicBezTo>
                    <a:pt x="518" y="357"/>
                    <a:pt x="518" y="357"/>
                    <a:pt x="519" y="356"/>
                  </a:cubicBezTo>
                  <a:cubicBezTo>
                    <a:pt x="523" y="350"/>
                    <a:pt x="525" y="343"/>
                    <a:pt x="527" y="336"/>
                  </a:cubicBezTo>
                  <a:cubicBezTo>
                    <a:pt x="527" y="335"/>
                    <a:pt x="527" y="335"/>
                    <a:pt x="527" y="335"/>
                  </a:cubicBezTo>
                  <a:cubicBezTo>
                    <a:pt x="528" y="328"/>
                    <a:pt x="529" y="321"/>
                    <a:pt x="528" y="314"/>
                  </a:cubicBezTo>
                  <a:cubicBezTo>
                    <a:pt x="528" y="314"/>
                    <a:pt x="528" y="314"/>
                    <a:pt x="528" y="313"/>
                  </a:cubicBezTo>
                  <a:cubicBezTo>
                    <a:pt x="528" y="308"/>
                    <a:pt x="527" y="303"/>
                    <a:pt x="526" y="298"/>
                  </a:cubicBezTo>
                  <a:cubicBezTo>
                    <a:pt x="523" y="302"/>
                    <a:pt x="519" y="306"/>
                    <a:pt x="516" y="310"/>
                  </a:cubicBezTo>
                  <a:cubicBezTo>
                    <a:pt x="517" y="328"/>
                    <a:pt x="513" y="348"/>
                    <a:pt x="494" y="365"/>
                  </a:cubicBezTo>
                  <a:cubicBezTo>
                    <a:pt x="495" y="371"/>
                    <a:pt x="495" y="377"/>
                    <a:pt x="494" y="382"/>
                  </a:cubicBezTo>
                  <a:cubicBezTo>
                    <a:pt x="505" y="374"/>
                    <a:pt x="513" y="366"/>
                    <a:pt x="518" y="357"/>
                  </a:cubicBezTo>
                  <a:lnTo>
                    <a:pt x="518" y="357"/>
                  </a:lnTo>
                  <a:close/>
                  <a:moveTo>
                    <a:pt x="374" y="525"/>
                  </a:moveTo>
                  <a:lnTo>
                    <a:pt x="374" y="525"/>
                  </a:lnTo>
                  <a:cubicBezTo>
                    <a:pt x="375" y="519"/>
                    <a:pt x="378" y="513"/>
                    <a:pt x="383" y="509"/>
                  </a:cubicBezTo>
                  <a:cubicBezTo>
                    <a:pt x="381" y="505"/>
                    <a:pt x="379" y="501"/>
                    <a:pt x="379" y="497"/>
                  </a:cubicBezTo>
                  <a:cubicBezTo>
                    <a:pt x="375" y="501"/>
                    <a:pt x="370" y="506"/>
                    <a:pt x="366" y="510"/>
                  </a:cubicBezTo>
                  <a:cubicBezTo>
                    <a:pt x="369" y="514"/>
                    <a:pt x="371" y="519"/>
                    <a:pt x="374" y="525"/>
                  </a:cubicBezTo>
                  <a:lnTo>
                    <a:pt x="374" y="525"/>
                  </a:lnTo>
                  <a:close/>
                  <a:moveTo>
                    <a:pt x="387" y="505"/>
                  </a:moveTo>
                  <a:lnTo>
                    <a:pt x="387" y="505"/>
                  </a:lnTo>
                  <a:cubicBezTo>
                    <a:pt x="391" y="503"/>
                    <a:pt x="394" y="501"/>
                    <a:pt x="399" y="500"/>
                  </a:cubicBezTo>
                  <a:cubicBezTo>
                    <a:pt x="396" y="494"/>
                    <a:pt x="394" y="487"/>
                    <a:pt x="394" y="479"/>
                  </a:cubicBezTo>
                  <a:cubicBezTo>
                    <a:pt x="390" y="483"/>
                    <a:pt x="387" y="487"/>
                    <a:pt x="383" y="491"/>
                  </a:cubicBezTo>
                  <a:cubicBezTo>
                    <a:pt x="384" y="496"/>
                    <a:pt x="385" y="501"/>
                    <a:pt x="387" y="505"/>
                  </a:cubicBezTo>
                  <a:lnTo>
                    <a:pt x="387" y="505"/>
                  </a:lnTo>
                  <a:close/>
                  <a:moveTo>
                    <a:pt x="253" y="527"/>
                  </a:moveTo>
                  <a:lnTo>
                    <a:pt x="253" y="527"/>
                  </a:lnTo>
                  <a:cubicBezTo>
                    <a:pt x="253" y="520"/>
                    <a:pt x="255" y="513"/>
                    <a:pt x="258" y="506"/>
                  </a:cubicBezTo>
                  <a:cubicBezTo>
                    <a:pt x="244" y="485"/>
                    <a:pt x="232" y="458"/>
                    <a:pt x="227" y="419"/>
                  </a:cubicBezTo>
                  <a:cubicBezTo>
                    <a:pt x="227" y="418"/>
                    <a:pt x="227" y="418"/>
                    <a:pt x="227" y="418"/>
                  </a:cubicBezTo>
                  <a:cubicBezTo>
                    <a:pt x="227" y="414"/>
                    <a:pt x="227" y="410"/>
                    <a:pt x="226" y="406"/>
                  </a:cubicBezTo>
                  <a:cubicBezTo>
                    <a:pt x="226" y="406"/>
                    <a:pt x="226" y="406"/>
                    <a:pt x="226" y="405"/>
                  </a:cubicBezTo>
                  <a:cubicBezTo>
                    <a:pt x="226" y="404"/>
                    <a:pt x="226" y="403"/>
                    <a:pt x="226" y="401"/>
                  </a:cubicBezTo>
                  <a:cubicBezTo>
                    <a:pt x="226" y="388"/>
                    <a:pt x="226" y="375"/>
                    <a:pt x="228" y="363"/>
                  </a:cubicBezTo>
                  <a:cubicBezTo>
                    <a:pt x="228" y="362"/>
                    <a:pt x="229" y="362"/>
                    <a:pt x="229" y="362"/>
                  </a:cubicBezTo>
                  <a:cubicBezTo>
                    <a:pt x="229" y="358"/>
                    <a:pt x="230" y="354"/>
                    <a:pt x="231" y="350"/>
                  </a:cubicBezTo>
                  <a:cubicBezTo>
                    <a:pt x="231" y="350"/>
                    <a:pt x="231" y="349"/>
                    <a:pt x="231" y="349"/>
                  </a:cubicBezTo>
                  <a:cubicBezTo>
                    <a:pt x="239" y="313"/>
                    <a:pt x="258" y="278"/>
                    <a:pt x="284" y="250"/>
                  </a:cubicBezTo>
                  <a:cubicBezTo>
                    <a:pt x="284" y="250"/>
                    <a:pt x="284" y="249"/>
                    <a:pt x="284" y="249"/>
                  </a:cubicBezTo>
                  <a:cubicBezTo>
                    <a:pt x="292" y="241"/>
                    <a:pt x="301" y="234"/>
                    <a:pt x="310" y="227"/>
                  </a:cubicBezTo>
                  <a:lnTo>
                    <a:pt x="310" y="227"/>
                  </a:lnTo>
                  <a:cubicBezTo>
                    <a:pt x="324" y="216"/>
                    <a:pt x="340" y="207"/>
                    <a:pt x="358" y="201"/>
                  </a:cubicBezTo>
                  <a:cubicBezTo>
                    <a:pt x="358" y="200"/>
                    <a:pt x="358" y="200"/>
                    <a:pt x="358" y="200"/>
                  </a:cubicBezTo>
                  <a:cubicBezTo>
                    <a:pt x="379" y="192"/>
                    <a:pt x="403" y="188"/>
                    <a:pt x="428" y="188"/>
                  </a:cubicBezTo>
                  <a:cubicBezTo>
                    <a:pt x="430" y="188"/>
                    <a:pt x="431" y="188"/>
                    <a:pt x="433" y="188"/>
                  </a:cubicBezTo>
                  <a:cubicBezTo>
                    <a:pt x="442" y="188"/>
                    <a:pt x="452" y="189"/>
                    <a:pt x="462" y="190"/>
                  </a:cubicBezTo>
                  <a:cubicBezTo>
                    <a:pt x="466" y="185"/>
                    <a:pt x="471" y="182"/>
                    <a:pt x="478" y="181"/>
                  </a:cubicBezTo>
                  <a:cubicBezTo>
                    <a:pt x="477" y="181"/>
                    <a:pt x="477" y="180"/>
                    <a:pt x="476" y="180"/>
                  </a:cubicBezTo>
                  <a:cubicBezTo>
                    <a:pt x="476" y="180"/>
                    <a:pt x="476" y="180"/>
                    <a:pt x="476" y="180"/>
                  </a:cubicBezTo>
                  <a:cubicBezTo>
                    <a:pt x="464" y="177"/>
                    <a:pt x="451" y="175"/>
                    <a:pt x="439" y="174"/>
                  </a:cubicBezTo>
                  <a:lnTo>
                    <a:pt x="439" y="174"/>
                  </a:lnTo>
                  <a:cubicBezTo>
                    <a:pt x="374" y="170"/>
                    <a:pt x="312" y="198"/>
                    <a:pt x="269" y="246"/>
                  </a:cubicBezTo>
                  <a:lnTo>
                    <a:pt x="269" y="246"/>
                  </a:lnTo>
                  <a:cubicBezTo>
                    <a:pt x="260" y="256"/>
                    <a:pt x="252" y="266"/>
                    <a:pt x="245" y="277"/>
                  </a:cubicBezTo>
                  <a:cubicBezTo>
                    <a:pt x="245" y="277"/>
                    <a:pt x="245" y="277"/>
                    <a:pt x="245" y="277"/>
                  </a:cubicBezTo>
                  <a:cubicBezTo>
                    <a:pt x="238" y="288"/>
                    <a:pt x="233" y="298"/>
                    <a:pt x="228" y="310"/>
                  </a:cubicBezTo>
                  <a:cubicBezTo>
                    <a:pt x="228" y="310"/>
                    <a:pt x="228" y="310"/>
                    <a:pt x="228" y="310"/>
                  </a:cubicBezTo>
                  <a:cubicBezTo>
                    <a:pt x="223" y="321"/>
                    <a:pt x="219" y="333"/>
                    <a:pt x="217" y="345"/>
                  </a:cubicBezTo>
                  <a:cubicBezTo>
                    <a:pt x="206" y="391"/>
                    <a:pt x="210" y="442"/>
                    <a:pt x="235" y="494"/>
                  </a:cubicBezTo>
                  <a:lnTo>
                    <a:pt x="235" y="494"/>
                  </a:lnTo>
                  <a:cubicBezTo>
                    <a:pt x="240" y="505"/>
                    <a:pt x="246" y="516"/>
                    <a:pt x="253" y="527"/>
                  </a:cubicBezTo>
                  <a:lnTo>
                    <a:pt x="253" y="527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F1AA4C57-F564-9D30-8972-9143A104F61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8263" y="465138"/>
              <a:ext cx="273050" cy="304800"/>
            </a:xfrm>
            <a:custGeom>
              <a:avLst/>
              <a:gdLst>
                <a:gd name="T0" fmla="*/ 31 w 337"/>
                <a:gd name="T1" fmla="*/ 334 h 370"/>
                <a:gd name="T2" fmla="*/ 55 w 337"/>
                <a:gd name="T3" fmla="*/ 309 h 370"/>
                <a:gd name="T4" fmla="*/ 27 w 337"/>
                <a:gd name="T5" fmla="*/ 282 h 370"/>
                <a:gd name="T6" fmla="*/ 8 w 337"/>
                <a:gd name="T7" fmla="*/ 272 h 370"/>
                <a:gd name="T8" fmla="*/ 31 w 337"/>
                <a:gd name="T9" fmla="*/ 333 h 370"/>
                <a:gd name="T10" fmla="*/ 58 w 337"/>
                <a:gd name="T11" fmla="*/ 370 h 370"/>
                <a:gd name="T12" fmla="*/ 303 w 337"/>
                <a:gd name="T13" fmla="*/ 58 h 370"/>
                <a:gd name="T14" fmla="*/ 58 w 337"/>
                <a:gd name="T15" fmla="*/ 370 h 370"/>
                <a:gd name="T16" fmla="*/ 325 w 337"/>
                <a:gd name="T17" fmla="*/ 18 h 370"/>
                <a:gd name="T18" fmla="*/ 327 w 337"/>
                <a:gd name="T19" fmla="*/ 60 h 370"/>
                <a:gd name="T20" fmla="*/ 322 w 337"/>
                <a:gd name="T21" fmla="*/ 40 h 370"/>
                <a:gd name="T22" fmla="*/ 325 w 337"/>
                <a:gd name="T23" fmla="*/ 18 h 370"/>
                <a:gd name="T24" fmla="*/ 41 w 337"/>
                <a:gd name="T25" fmla="*/ 347 h 370"/>
                <a:gd name="T26" fmla="*/ 186 w 337"/>
                <a:gd name="T27" fmla="*/ 194 h 370"/>
                <a:gd name="T28" fmla="*/ 323 w 337"/>
                <a:gd name="T29" fmla="*/ 13 h 370"/>
                <a:gd name="T30" fmla="*/ 267 w 337"/>
                <a:gd name="T31" fmla="*/ 53 h 370"/>
                <a:gd name="T32" fmla="*/ 145 w 337"/>
                <a:gd name="T33" fmla="*/ 232 h 370"/>
                <a:gd name="T34" fmla="*/ 114 w 337"/>
                <a:gd name="T35" fmla="*/ 274 h 370"/>
                <a:gd name="T36" fmla="*/ 92 w 337"/>
                <a:gd name="T37" fmla="*/ 299 h 370"/>
                <a:gd name="T38" fmla="*/ 75 w 337"/>
                <a:gd name="T39" fmla="*/ 317 h 370"/>
                <a:gd name="T40" fmla="*/ 85 w 337"/>
                <a:gd name="T41" fmla="*/ 299 h 370"/>
                <a:gd name="T42" fmla="*/ 31 w 337"/>
                <a:gd name="T43" fmla="*/ 279 h 370"/>
                <a:gd name="T44" fmla="*/ 73 w 337"/>
                <a:gd name="T45" fmla="*/ 312 h 370"/>
                <a:gd name="T46" fmla="*/ 102 w 337"/>
                <a:gd name="T47" fmla="*/ 279 h 370"/>
                <a:gd name="T48" fmla="*/ 90 w 337"/>
                <a:gd name="T49" fmla="*/ 294 h 370"/>
                <a:gd name="T50" fmla="*/ 110 w 337"/>
                <a:gd name="T51" fmla="*/ 270 h 370"/>
                <a:gd name="T52" fmla="*/ 89 w 337"/>
                <a:gd name="T53" fmla="*/ 226 h 370"/>
                <a:gd name="T54" fmla="*/ 82 w 337"/>
                <a:gd name="T55" fmla="*/ 226 h 370"/>
                <a:gd name="T56" fmla="*/ 102 w 337"/>
                <a:gd name="T57" fmla="*/ 211 h 370"/>
                <a:gd name="T58" fmla="*/ 144 w 337"/>
                <a:gd name="T59" fmla="*/ 199 h 370"/>
                <a:gd name="T60" fmla="*/ 110 w 337"/>
                <a:gd name="T61" fmla="*/ 270 h 370"/>
                <a:gd name="T62" fmla="*/ 128 w 337"/>
                <a:gd name="T63" fmla="*/ 246 h 370"/>
                <a:gd name="T64" fmla="*/ 109 w 337"/>
                <a:gd name="T65" fmla="*/ 214 h 370"/>
                <a:gd name="T66" fmla="*/ 144 w 337"/>
                <a:gd name="T67" fmla="*/ 224 h 370"/>
                <a:gd name="T68" fmla="*/ 153 w 337"/>
                <a:gd name="T69" fmla="*/ 204 h 370"/>
                <a:gd name="T70" fmla="*/ 144 w 337"/>
                <a:gd name="T71" fmla="*/ 224 h 370"/>
                <a:gd name="T72" fmla="*/ 171 w 337"/>
                <a:gd name="T73" fmla="*/ 183 h 370"/>
                <a:gd name="T74" fmla="*/ 154 w 337"/>
                <a:gd name="T75" fmla="*/ 199 h 370"/>
                <a:gd name="T76" fmla="*/ 159 w 337"/>
                <a:gd name="T77" fmla="*/ 202 h 370"/>
                <a:gd name="T78" fmla="*/ 183 w 337"/>
                <a:gd name="T79" fmla="*/ 164 h 370"/>
                <a:gd name="T80" fmla="*/ 94 w 337"/>
                <a:gd name="T81" fmla="*/ 175 h 370"/>
                <a:gd name="T82" fmla="*/ 174 w 337"/>
                <a:gd name="T83" fmla="*/ 178 h 370"/>
                <a:gd name="T84" fmla="*/ 193 w 337"/>
                <a:gd name="T85" fmla="*/ 148 h 370"/>
                <a:gd name="T86" fmla="*/ 54 w 337"/>
                <a:gd name="T87" fmla="*/ 148 h 370"/>
                <a:gd name="T88" fmla="*/ 186 w 337"/>
                <a:gd name="T89" fmla="*/ 159 h 370"/>
                <a:gd name="T90" fmla="*/ 204 w 337"/>
                <a:gd name="T91" fmla="*/ 131 h 370"/>
                <a:gd name="T92" fmla="*/ 110 w 337"/>
                <a:gd name="T93" fmla="*/ 123 h 370"/>
                <a:gd name="T94" fmla="*/ 42 w 337"/>
                <a:gd name="T95" fmla="*/ 99 h 370"/>
                <a:gd name="T96" fmla="*/ 113 w 337"/>
                <a:gd name="T97" fmla="*/ 137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37" h="370">
                  <a:moveTo>
                    <a:pt x="31" y="333"/>
                  </a:moveTo>
                  <a:lnTo>
                    <a:pt x="31" y="333"/>
                  </a:lnTo>
                  <a:cubicBezTo>
                    <a:pt x="31" y="334"/>
                    <a:pt x="31" y="334"/>
                    <a:pt x="31" y="334"/>
                  </a:cubicBezTo>
                  <a:cubicBezTo>
                    <a:pt x="33" y="337"/>
                    <a:pt x="35" y="340"/>
                    <a:pt x="37" y="343"/>
                  </a:cubicBezTo>
                  <a:cubicBezTo>
                    <a:pt x="48" y="334"/>
                    <a:pt x="59" y="325"/>
                    <a:pt x="68" y="316"/>
                  </a:cubicBezTo>
                  <a:cubicBezTo>
                    <a:pt x="64" y="313"/>
                    <a:pt x="59" y="311"/>
                    <a:pt x="55" y="309"/>
                  </a:cubicBezTo>
                  <a:cubicBezTo>
                    <a:pt x="48" y="316"/>
                    <a:pt x="42" y="320"/>
                    <a:pt x="29" y="320"/>
                  </a:cubicBezTo>
                  <a:cubicBezTo>
                    <a:pt x="27" y="320"/>
                    <a:pt x="26" y="318"/>
                    <a:pt x="27" y="316"/>
                  </a:cubicBezTo>
                  <a:cubicBezTo>
                    <a:pt x="29" y="309"/>
                    <a:pt x="27" y="291"/>
                    <a:pt x="27" y="282"/>
                  </a:cubicBezTo>
                  <a:cubicBezTo>
                    <a:pt x="26" y="280"/>
                    <a:pt x="25" y="278"/>
                    <a:pt x="24" y="276"/>
                  </a:cubicBezTo>
                  <a:cubicBezTo>
                    <a:pt x="20" y="277"/>
                    <a:pt x="16" y="277"/>
                    <a:pt x="10" y="277"/>
                  </a:cubicBezTo>
                  <a:cubicBezTo>
                    <a:pt x="7" y="277"/>
                    <a:pt x="6" y="274"/>
                    <a:pt x="8" y="272"/>
                  </a:cubicBezTo>
                  <a:cubicBezTo>
                    <a:pt x="17" y="264"/>
                    <a:pt x="16" y="253"/>
                    <a:pt x="17" y="238"/>
                  </a:cubicBezTo>
                  <a:cubicBezTo>
                    <a:pt x="12" y="241"/>
                    <a:pt x="4" y="247"/>
                    <a:pt x="0" y="249"/>
                  </a:cubicBezTo>
                  <a:cubicBezTo>
                    <a:pt x="4" y="288"/>
                    <a:pt x="17" y="313"/>
                    <a:pt x="31" y="333"/>
                  </a:cubicBezTo>
                  <a:lnTo>
                    <a:pt x="31" y="333"/>
                  </a:lnTo>
                  <a:close/>
                  <a:moveTo>
                    <a:pt x="58" y="370"/>
                  </a:moveTo>
                  <a:lnTo>
                    <a:pt x="58" y="370"/>
                  </a:lnTo>
                  <a:cubicBezTo>
                    <a:pt x="173" y="293"/>
                    <a:pt x="218" y="153"/>
                    <a:pt x="321" y="65"/>
                  </a:cubicBezTo>
                  <a:lnTo>
                    <a:pt x="306" y="62"/>
                  </a:lnTo>
                  <a:cubicBezTo>
                    <a:pt x="303" y="61"/>
                    <a:pt x="303" y="61"/>
                    <a:pt x="303" y="58"/>
                  </a:cubicBezTo>
                  <a:lnTo>
                    <a:pt x="306" y="37"/>
                  </a:lnTo>
                  <a:cubicBezTo>
                    <a:pt x="211" y="133"/>
                    <a:pt x="158" y="292"/>
                    <a:pt x="50" y="360"/>
                  </a:cubicBezTo>
                  <a:cubicBezTo>
                    <a:pt x="53" y="363"/>
                    <a:pt x="55" y="366"/>
                    <a:pt x="58" y="370"/>
                  </a:cubicBezTo>
                  <a:lnTo>
                    <a:pt x="58" y="370"/>
                  </a:lnTo>
                  <a:close/>
                  <a:moveTo>
                    <a:pt x="325" y="18"/>
                  </a:moveTo>
                  <a:lnTo>
                    <a:pt x="325" y="18"/>
                  </a:lnTo>
                  <a:cubicBezTo>
                    <a:pt x="321" y="22"/>
                    <a:pt x="316" y="26"/>
                    <a:pt x="312" y="30"/>
                  </a:cubicBezTo>
                  <a:lnTo>
                    <a:pt x="309" y="57"/>
                  </a:lnTo>
                  <a:lnTo>
                    <a:pt x="327" y="60"/>
                  </a:lnTo>
                  <a:cubicBezTo>
                    <a:pt x="330" y="58"/>
                    <a:pt x="333" y="55"/>
                    <a:pt x="337" y="52"/>
                  </a:cubicBezTo>
                  <a:lnTo>
                    <a:pt x="334" y="46"/>
                  </a:lnTo>
                  <a:cubicBezTo>
                    <a:pt x="329" y="47"/>
                    <a:pt x="324" y="45"/>
                    <a:pt x="322" y="40"/>
                  </a:cubicBezTo>
                  <a:cubicBezTo>
                    <a:pt x="320" y="34"/>
                    <a:pt x="323" y="29"/>
                    <a:pt x="328" y="27"/>
                  </a:cubicBezTo>
                  <a:lnTo>
                    <a:pt x="325" y="18"/>
                  </a:lnTo>
                  <a:lnTo>
                    <a:pt x="325" y="18"/>
                  </a:lnTo>
                  <a:close/>
                  <a:moveTo>
                    <a:pt x="75" y="317"/>
                  </a:moveTo>
                  <a:lnTo>
                    <a:pt x="75" y="317"/>
                  </a:lnTo>
                  <a:cubicBezTo>
                    <a:pt x="64" y="328"/>
                    <a:pt x="53" y="338"/>
                    <a:pt x="41" y="347"/>
                  </a:cubicBezTo>
                  <a:lnTo>
                    <a:pt x="41" y="348"/>
                  </a:lnTo>
                  <a:cubicBezTo>
                    <a:pt x="43" y="351"/>
                    <a:pt x="45" y="353"/>
                    <a:pt x="47" y="355"/>
                  </a:cubicBezTo>
                  <a:cubicBezTo>
                    <a:pt x="103" y="320"/>
                    <a:pt x="145" y="259"/>
                    <a:pt x="186" y="194"/>
                  </a:cubicBezTo>
                  <a:cubicBezTo>
                    <a:pt x="221" y="138"/>
                    <a:pt x="259" y="75"/>
                    <a:pt x="307" y="27"/>
                  </a:cubicBezTo>
                  <a:cubicBezTo>
                    <a:pt x="307" y="27"/>
                    <a:pt x="308" y="27"/>
                    <a:pt x="308" y="26"/>
                  </a:cubicBezTo>
                  <a:cubicBezTo>
                    <a:pt x="313" y="22"/>
                    <a:pt x="318" y="17"/>
                    <a:pt x="323" y="13"/>
                  </a:cubicBezTo>
                  <a:lnTo>
                    <a:pt x="319" y="0"/>
                  </a:lnTo>
                  <a:cubicBezTo>
                    <a:pt x="300" y="15"/>
                    <a:pt x="283" y="33"/>
                    <a:pt x="267" y="52"/>
                  </a:cubicBezTo>
                  <a:cubicBezTo>
                    <a:pt x="267" y="52"/>
                    <a:pt x="267" y="53"/>
                    <a:pt x="267" y="53"/>
                  </a:cubicBezTo>
                  <a:cubicBezTo>
                    <a:pt x="236" y="90"/>
                    <a:pt x="210" y="132"/>
                    <a:pt x="185" y="171"/>
                  </a:cubicBezTo>
                  <a:cubicBezTo>
                    <a:pt x="172" y="191"/>
                    <a:pt x="159" y="212"/>
                    <a:pt x="145" y="232"/>
                  </a:cubicBezTo>
                  <a:cubicBezTo>
                    <a:pt x="145" y="232"/>
                    <a:pt x="145" y="232"/>
                    <a:pt x="145" y="232"/>
                  </a:cubicBezTo>
                  <a:cubicBezTo>
                    <a:pt x="139" y="241"/>
                    <a:pt x="133" y="249"/>
                    <a:pt x="127" y="256"/>
                  </a:cubicBezTo>
                  <a:cubicBezTo>
                    <a:pt x="127" y="257"/>
                    <a:pt x="127" y="257"/>
                    <a:pt x="127" y="257"/>
                  </a:cubicBezTo>
                  <a:cubicBezTo>
                    <a:pt x="122" y="263"/>
                    <a:pt x="118" y="269"/>
                    <a:pt x="114" y="274"/>
                  </a:cubicBezTo>
                  <a:cubicBezTo>
                    <a:pt x="113" y="274"/>
                    <a:pt x="113" y="275"/>
                    <a:pt x="113" y="275"/>
                  </a:cubicBezTo>
                  <a:cubicBezTo>
                    <a:pt x="107" y="283"/>
                    <a:pt x="100" y="291"/>
                    <a:pt x="93" y="298"/>
                  </a:cubicBezTo>
                  <a:cubicBezTo>
                    <a:pt x="93" y="299"/>
                    <a:pt x="93" y="299"/>
                    <a:pt x="92" y="299"/>
                  </a:cubicBezTo>
                  <a:cubicBezTo>
                    <a:pt x="87" y="305"/>
                    <a:pt x="81" y="311"/>
                    <a:pt x="75" y="317"/>
                  </a:cubicBezTo>
                  <a:lnTo>
                    <a:pt x="75" y="317"/>
                  </a:lnTo>
                  <a:lnTo>
                    <a:pt x="75" y="317"/>
                  </a:lnTo>
                  <a:close/>
                  <a:moveTo>
                    <a:pt x="73" y="312"/>
                  </a:moveTo>
                  <a:lnTo>
                    <a:pt x="73" y="312"/>
                  </a:lnTo>
                  <a:cubicBezTo>
                    <a:pt x="77" y="307"/>
                    <a:pt x="81" y="303"/>
                    <a:pt x="85" y="299"/>
                  </a:cubicBezTo>
                  <a:cubicBezTo>
                    <a:pt x="59" y="295"/>
                    <a:pt x="44" y="282"/>
                    <a:pt x="39" y="267"/>
                  </a:cubicBezTo>
                  <a:cubicBezTo>
                    <a:pt x="35" y="270"/>
                    <a:pt x="32" y="273"/>
                    <a:pt x="29" y="274"/>
                  </a:cubicBezTo>
                  <a:cubicBezTo>
                    <a:pt x="30" y="276"/>
                    <a:pt x="31" y="277"/>
                    <a:pt x="31" y="279"/>
                  </a:cubicBezTo>
                  <a:cubicBezTo>
                    <a:pt x="32" y="279"/>
                    <a:pt x="32" y="279"/>
                    <a:pt x="32" y="280"/>
                  </a:cubicBezTo>
                  <a:cubicBezTo>
                    <a:pt x="43" y="297"/>
                    <a:pt x="55" y="302"/>
                    <a:pt x="73" y="312"/>
                  </a:cubicBezTo>
                  <a:lnTo>
                    <a:pt x="73" y="312"/>
                  </a:lnTo>
                  <a:close/>
                  <a:moveTo>
                    <a:pt x="90" y="294"/>
                  </a:moveTo>
                  <a:lnTo>
                    <a:pt x="90" y="294"/>
                  </a:lnTo>
                  <a:cubicBezTo>
                    <a:pt x="94" y="289"/>
                    <a:pt x="98" y="284"/>
                    <a:pt x="102" y="279"/>
                  </a:cubicBezTo>
                  <a:cubicBezTo>
                    <a:pt x="54" y="293"/>
                    <a:pt x="24" y="217"/>
                    <a:pt x="106" y="186"/>
                  </a:cubicBezTo>
                  <a:cubicBezTo>
                    <a:pt x="100" y="184"/>
                    <a:pt x="94" y="182"/>
                    <a:pt x="88" y="179"/>
                  </a:cubicBezTo>
                  <a:cubicBezTo>
                    <a:pt x="35" y="203"/>
                    <a:pt x="17" y="284"/>
                    <a:pt x="90" y="294"/>
                  </a:cubicBezTo>
                  <a:lnTo>
                    <a:pt x="90" y="294"/>
                  </a:lnTo>
                  <a:close/>
                  <a:moveTo>
                    <a:pt x="110" y="270"/>
                  </a:moveTo>
                  <a:lnTo>
                    <a:pt x="110" y="270"/>
                  </a:lnTo>
                  <a:cubicBezTo>
                    <a:pt x="114" y="265"/>
                    <a:pt x="118" y="260"/>
                    <a:pt x="122" y="254"/>
                  </a:cubicBezTo>
                  <a:cubicBezTo>
                    <a:pt x="124" y="240"/>
                    <a:pt x="120" y="224"/>
                    <a:pt x="103" y="216"/>
                  </a:cubicBezTo>
                  <a:cubicBezTo>
                    <a:pt x="98" y="219"/>
                    <a:pt x="93" y="222"/>
                    <a:pt x="89" y="226"/>
                  </a:cubicBezTo>
                  <a:cubicBezTo>
                    <a:pt x="115" y="230"/>
                    <a:pt x="115" y="263"/>
                    <a:pt x="91" y="263"/>
                  </a:cubicBezTo>
                  <a:cubicBezTo>
                    <a:pt x="72" y="263"/>
                    <a:pt x="73" y="239"/>
                    <a:pt x="81" y="227"/>
                  </a:cubicBezTo>
                  <a:cubicBezTo>
                    <a:pt x="81" y="227"/>
                    <a:pt x="82" y="226"/>
                    <a:pt x="82" y="226"/>
                  </a:cubicBezTo>
                  <a:lnTo>
                    <a:pt x="82" y="226"/>
                  </a:lnTo>
                  <a:cubicBezTo>
                    <a:pt x="86" y="221"/>
                    <a:pt x="92" y="216"/>
                    <a:pt x="101" y="211"/>
                  </a:cubicBezTo>
                  <a:cubicBezTo>
                    <a:pt x="101" y="211"/>
                    <a:pt x="101" y="211"/>
                    <a:pt x="102" y="211"/>
                  </a:cubicBezTo>
                  <a:cubicBezTo>
                    <a:pt x="108" y="208"/>
                    <a:pt x="116" y="205"/>
                    <a:pt x="125" y="203"/>
                  </a:cubicBezTo>
                  <a:cubicBezTo>
                    <a:pt x="125" y="202"/>
                    <a:pt x="126" y="202"/>
                    <a:pt x="126" y="202"/>
                  </a:cubicBezTo>
                  <a:cubicBezTo>
                    <a:pt x="131" y="201"/>
                    <a:pt x="137" y="200"/>
                    <a:pt x="144" y="199"/>
                  </a:cubicBezTo>
                  <a:cubicBezTo>
                    <a:pt x="139" y="197"/>
                    <a:pt x="133" y="195"/>
                    <a:pt x="127" y="193"/>
                  </a:cubicBezTo>
                  <a:cubicBezTo>
                    <a:pt x="123" y="192"/>
                    <a:pt x="119" y="190"/>
                    <a:pt x="115" y="189"/>
                  </a:cubicBezTo>
                  <a:cubicBezTo>
                    <a:pt x="26" y="218"/>
                    <a:pt x="62" y="296"/>
                    <a:pt x="110" y="270"/>
                  </a:cubicBezTo>
                  <a:lnTo>
                    <a:pt x="110" y="270"/>
                  </a:lnTo>
                  <a:close/>
                  <a:moveTo>
                    <a:pt x="128" y="246"/>
                  </a:moveTo>
                  <a:lnTo>
                    <a:pt x="128" y="246"/>
                  </a:lnTo>
                  <a:cubicBezTo>
                    <a:pt x="132" y="241"/>
                    <a:pt x="136" y="235"/>
                    <a:pt x="140" y="230"/>
                  </a:cubicBezTo>
                  <a:cubicBezTo>
                    <a:pt x="139" y="225"/>
                    <a:pt x="133" y="215"/>
                    <a:pt x="125" y="208"/>
                  </a:cubicBezTo>
                  <a:cubicBezTo>
                    <a:pt x="120" y="210"/>
                    <a:pt x="114" y="211"/>
                    <a:pt x="109" y="214"/>
                  </a:cubicBezTo>
                  <a:cubicBezTo>
                    <a:pt x="123" y="221"/>
                    <a:pt x="128" y="234"/>
                    <a:pt x="128" y="246"/>
                  </a:cubicBezTo>
                  <a:lnTo>
                    <a:pt x="128" y="246"/>
                  </a:lnTo>
                  <a:close/>
                  <a:moveTo>
                    <a:pt x="144" y="224"/>
                  </a:moveTo>
                  <a:lnTo>
                    <a:pt x="144" y="224"/>
                  </a:lnTo>
                  <a:cubicBezTo>
                    <a:pt x="148" y="218"/>
                    <a:pt x="152" y="212"/>
                    <a:pt x="156" y="206"/>
                  </a:cubicBezTo>
                  <a:cubicBezTo>
                    <a:pt x="155" y="205"/>
                    <a:pt x="154" y="205"/>
                    <a:pt x="153" y="204"/>
                  </a:cubicBezTo>
                  <a:cubicBezTo>
                    <a:pt x="147" y="205"/>
                    <a:pt x="140" y="205"/>
                    <a:pt x="132" y="207"/>
                  </a:cubicBezTo>
                  <a:cubicBezTo>
                    <a:pt x="137" y="212"/>
                    <a:pt x="141" y="219"/>
                    <a:pt x="144" y="224"/>
                  </a:cubicBezTo>
                  <a:lnTo>
                    <a:pt x="144" y="224"/>
                  </a:lnTo>
                  <a:close/>
                  <a:moveTo>
                    <a:pt x="159" y="202"/>
                  </a:moveTo>
                  <a:lnTo>
                    <a:pt x="159" y="202"/>
                  </a:lnTo>
                  <a:cubicBezTo>
                    <a:pt x="163" y="195"/>
                    <a:pt x="167" y="189"/>
                    <a:pt x="171" y="183"/>
                  </a:cubicBezTo>
                  <a:cubicBezTo>
                    <a:pt x="156" y="179"/>
                    <a:pt x="127" y="181"/>
                    <a:pt x="110" y="181"/>
                  </a:cubicBezTo>
                  <a:cubicBezTo>
                    <a:pt x="116" y="184"/>
                    <a:pt x="122" y="186"/>
                    <a:pt x="129" y="188"/>
                  </a:cubicBezTo>
                  <a:cubicBezTo>
                    <a:pt x="138" y="191"/>
                    <a:pt x="147" y="194"/>
                    <a:pt x="154" y="199"/>
                  </a:cubicBezTo>
                  <a:cubicBezTo>
                    <a:pt x="155" y="199"/>
                    <a:pt x="155" y="199"/>
                    <a:pt x="155" y="199"/>
                  </a:cubicBezTo>
                  <a:cubicBezTo>
                    <a:pt x="156" y="200"/>
                    <a:pt x="158" y="201"/>
                    <a:pt x="159" y="202"/>
                  </a:cubicBezTo>
                  <a:lnTo>
                    <a:pt x="159" y="202"/>
                  </a:lnTo>
                  <a:close/>
                  <a:moveTo>
                    <a:pt x="174" y="178"/>
                  </a:moveTo>
                  <a:lnTo>
                    <a:pt x="174" y="178"/>
                  </a:lnTo>
                  <a:cubicBezTo>
                    <a:pt x="177" y="173"/>
                    <a:pt x="180" y="169"/>
                    <a:pt x="183" y="164"/>
                  </a:cubicBezTo>
                  <a:cubicBezTo>
                    <a:pt x="166" y="159"/>
                    <a:pt x="138" y="160"/>
                    <a:pt x="121" y="160"/>
                  </a:cubicBezTo>
                  <a:cubicBezTo>
                    <a:pt x="100" y="161"/>
                    <a:pt x="79" y="161"/>
                    <a:pt x="62" y="157"/>
                  </a:cubicBezTo>
                  <a:cubicBezTo>
                    <a:pt x="71" y="165"/>
                    <a:pt x="82" y="170"/>
                    <a:pt x="94" y="175"/>
                  </a:cubicBezTo>
                  <a:cubicBezTo>
                    <a:pt x="102" y="177"/>
                    <a:pt x="123" y="175"/>
                    <a:pt x="130" y="175"/>
                  </a:cubicBezTo>
                  <a:cubicBezTo>
                    <a:pt x="146" y="175"/>
                    <a:pt x="163" y="175"/>
                    <a:pt x="174" y="178"/>
                  </a:cubicBezTo>
                  <a:lnTo>
                    <a:pt x="174" y="178"/>
                  </a:lnTo>
                  <a:close/>
                  <a:moveTo>
                    <a:pt x="186" y="159"/>
                  </a:moveTo>
                  <a:lnTo>
                    <a:pt x="186" y="159"/>
                  </a:lnTo>
                  <a:cubicBezTo>
                    <a:pt x="188" y="155"/>
                    <a:pt x="191" y="152"/>
                    <a:pt x="193" y="148"/>
                  </a:cubicBezTo>
                  <a:cubicBezTo>
                    <a:pt x="171" y="139"/>
                    <a:pt x="136" y="142"/>
                    <a:pt x="113" y="142"/>
                  </a:cubicBezTo>
                  <a:cubicBezTo>
                    <a:pt x="87" y="142"/>
                    <a:pt x="60" y="141"/>
                    <a:pt x="43" y="126"/>
                  </a:cubicBezTo>
                  <a:cubicBezTo>
                    <a:pt x="46" y="135"/>
                    <a:pt x="50" y="142"/>
                    <a:pt x="54" y="148"/>
                  </a:cubicBezTo>
                  <a:cubicBezTo>
                    <a:pt x="80" y="159"/>
                    <a:pt x="128" y="153"/>
                    <a:pt x="158" y="155"/>
                  </a:cubicBezTo>
                  <a:cubicBezTo>
                    <a:pt x="168" y="155"/>
                    <a:pt x="178" y="156"/>
                    <a:pt x="186" y="159"/>
                  </a:cubicBezTo>
                  <a:lnTo>
                    <a:pt x="186" y="159"/>
                  </a:lnTo>
                  <a:close/>
                  <a:moveTo>
                    <a:pt x="196" y="143"/>
                  </a:moveTo>
                  <a:lnTo>
                    <a:pt x="196" y="143"/>
                  </a:lnTo>
                  <a:cubicBezTo>
                    <a:pt x="199" y="139"/>
                    <a:pt x="201" y="135"/>
                    <a:pt x="204" y="131"/>
                  </a:cubicBezTo>
                  <a:cubicBezTo>
                    <a:pt x="195" y="128"/>
                    <a:pt x="187" y="126"/>
                    <a:pt x="178" y="125"/>
                  </a:cubicBezTo>
                  <a:cubicBezTo>
                    <a:pt x="178" y="125"/>
                    <a:pt x="178" y="125"/>
                    <a:pt x="177" y="125"/>
                  </a:cubicBezTo>
                  <a:cubicBezTo>
                    <a:pt x="155" y="121"/>
                    <a:pt x="133" y="122"/>
                    <a:pt x="110" y="123"/>
                  </a:cubicBezTo>
                  <a:cubicBezTo>
                    <a:pt x="95" y="123"/>
                    <a:pt x="81" y="122"/>
                    <a:pt x="69" y="118"/>
                  </a:cubicBezTo>
                  <a:cubicBezTo>
                    <a:pt x="68" y="118"/>
                    <a:pt x="68" y="118"/>
                    <a:pt x="68" y="118"/>
                  </a:cubicBezTo>
                  <a:cubicBezTo>
                    <a:pt x="58" y="115"/>
                    <a:pt x="49" y="109"/>
                    <a:pt x="42" y="99"/>
                  </a:cubicBezTo>
                  <a:cubicBezTo>
                    <a:pt x="41" y="100"/>
                    <a:pt x="40" y="101"/>
                    <a:pt x="39" y="102"/>
                  </a:cubicBezTo>
                  <a:cubicBezTo>
                    <a:pt x="40" y="107"/>
                    <a:pt x="40" y="111"/>
                    <a:pt x="41" y="115"/>
                  </a:cubicBezTo>
                  <a:cubicBezTo>
                    <a:pt x="55" y="134"/>
                    <a:pt x="83" y="137"/>
                    <a:pt x="113" y="137"/>
                  </a:cubicBezTo>
                  <a:cubicBezTo>
                    <a:pt x="138" y="137"/>
                    <a:pt x="173" y="133"/>
                    <a:pt x="196" y="143"/>
                  </a:cubicBezTo>
                  <a:lnTo>
                    <a:pt x="196" y="143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88ED9D6D-B335-8396-2289-7DD61F9A061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13650" y="406400"/>
              <a:ext cx="296863" cy="406400"/>
            </a:xfrm>
            <a:custGeom>
              <a:avLst/>
              <a:gdLst>
                <a:gd name="T0" fmla="*/ 366 w 366"/>
                <a:gd name="T1" fmla="*/ 110 h 496"/>
                <a:gd name="T2" fmla="*/ 303 w 366"/>
                <a:gd name="T3" fmla="*/ 97 h 496"/>
                <a:gd name="T4" fmla="*/ 328 w 366"/>
                <a:gd name="T5" fmla="*/ 122 h 496"/>
                <a:gd name="T6" fmla="*/ 47 w 366"/>
                <a:gd name="T7" fmla="*/ 454 h 496"/>
                <a:gd name="T8" fmla="*/ 91 w 366"/>
                <a:gd name="T9" fmla="*/ 402 h 496"/>
                <a:gd name="T10" fmla="*/ 89 w 366"/>
                <a:gd name="T11" fmla="*/ 397 h 496"/>
                <a:gd name="T12" fmla="*/ 47 w 366"/>
                <a:gd name="T13" fmla="*/ 454 h 496"/>
                <a:gd name="T14" fmla="*/ 101 w 366"/>
                <a:gd name="T15" fmla="*/ 421 h 496"/>
                <a:gd name="T16" fmla="*/ 119 w 366"/>
                <a:gd name="T17" fmla="*/ 448 h 496"/>
                <a:gd name="T18" fmla="*/ 69 w 366"/>
                <a:gd name="T19" fmla="*/ 471 h 496"/>
                <a:gd name="T20" fmla="*/ 101 w 366"/>
                <a:gd name="T21" fmla="*/ 421 h 496"/>
                <a:gd name="T22" fmla="*/ 82 w 366"/>
                <a:gd name="T23" fmla="*/ 381 h 496"/>
                <a:gd name="T24" fmla="*/ 28 w 366"/>
                <a:gd name="T25" fmla="*/ 378 h 496"/>
                <a:gd name="T26" fmla="*/ 7 w 366"/>
                <a:gd name="T27" fmla="*/ 362 h 496"/>
                <a:gd name="T28" fmla="*/ 6 w 366"/>
                <a:gd name="T29" fmla="*/ 357 h 496"/>
                <a:gd name="T30" fmla="*/ 68 w 366"/>
                <a:gd name="T31" fmla="*/ 329 h 496"/>
                <a:gd name="T32" fmla="*/ 67 w 366"/>
                <a:gd name="T33" fmla="*/ 324 h 496"/>
                <a:gd name="T34" fmla="*/ 6 w 366"/>
                <a:gd name="T35" fmla="*/ 357 h 496"/>
                <a:gd name="T36" fmla="*/ 0 w 366"/>
                <a:gd name="T37" fmla="*/ 302 h 496"/>
                <a:gd name="T38" fmla="*/ 15 w 366"/>
                <a:gd name="T39" fmla="*/ 284 h 496"/>
                <a:gd name="T40" fmla="*/ 67 w 366"/>
                <a:gd name="T41" fmla="*/ 267 h 496"/>
                <a:gd name="T42" fmla="*/ 0 w 366"/>
                <a:gd name="T43" fmla="*/ 302 h 496"/>
                <a:gd name="T44" fmla="*/ 68 w 366"/>
                <a:gd name="T45" fmla="*/ 262 h 496"/>
                <a:gd name="T46" fmla="*/ 23 w 366"/>
                <a:gd name="T47" fmla="*/ 228 h 496"/>
                <a:gd name="T48" fmla="*/ 17 w 366"/>
                <a:gd name="T49" fmla="*/ 202 h 496"/>
                <a:gd name="T50" fmla="*/ 19 w 366"/>
                <a:gd name="T51" fmla="*/ 196 h 496"/>
                <a:gd name="T52" fmla="*/ 82 w 366"/>
                <a:gd name="T53" fmla="*/ 213 h 496"/>
                <a:gd name="T54" fmla="*/ 84 w 366"/>
                <a:gd name="T55" fmla="*/ 208 h 496"/>
                <a:gd name="T56" fmla="*/ 19 w 366"/>
                <a:gd name="T57" fmla="*/ 196 h 496"/>
                <a:gd name="T58" fmla="*/ 40 w 366"/>
                <a:gd name="T59" fmla="*/ 149 h 496"/>
                <a:gd name="T60" fmla="*/ 60 w 366"/>
                <a:gd name="T61" fmla="*/ 142 h 496"/>
                <a:gd name="T62" fmla="*/ 111 w 366"/>
                <a:gd name="T63" fmla="*/ 162 h 496"/>
                <a:gd name="T64" fmla="*/ 40 w 366"/>
                <a:gd name="T65" fmla="*/ 149 h 496"/>
                <a:gd name="T66" fmla="*/ 114 w 366"/>
                <a:gd name="T67" fmla="*/ 157 h 496"/>
                <a:gd name="T68" fmla="*/ 95 w 366"/>
                <a:gd name="T69" fmla="*/ 99 h 496"/>
                <a:gd name="T70" fmla="*/ 102 w 366"/>
                <a:gd name="T71" fmla="*/ 72 h 496"/>
                <a:gd name="T72" fmla="*/ 106 w 366"/>
                <a:gd name="T73" fmla="*/ 69 h 496"/>
                <a:gd name="T74" fmla="*/ 150 w 366"/>
                <a:gd name="T75" fmla="*/ 121 h 496"/>
                <a:gd name="T76" fmla="*/ 155 w 366"/>
                <a:gd name="T77" fmla="*/ 117 h 496"/>
                <a:gd name="T78" fmla="*/ 106 w 366"/>
                <a:gd name="T79" fmla="*/ 69 h 496"/>
                <a:gd name="T80" fmla="*/ 149 w 366"/>
                <a:gd name="T81" fmla="*/ 37 h 496"/>
                <a:gd name="T82" fmla="*/ 170 w 366"/>
                <a:gd name="T83" fmla="*/ 42 h 496"/>
                <a:gd name="T84" fmla="*/ 200 w 366"/>
                <a:gd name="T85" fmla="*/ 90 h 496"/>
                <a:gd name="T86" fmla="*/ 149 w 366"/>
                <a:gd name="T87" fmla="*/ 37 h 496"/>
                <a:gd name="T88" fmla="*/ 206 w 366"/>
                <a:gd name="T89" fmla="*/ 88 h 496"/>
                <a:gd name="T90" fmla="*/ 222 w 366"/>
                <a:gd name="T91" fmla="*/ 21 h 496"/>
                <a:gd name="T92" fmla="*/ 243 w 366"/>
                <a:gd name="T93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6" h="496">
                  <a:moveTo>
                    <a:pt x="358" y="119"/>
                  </a:moveTo>
                  <a:lnTo>
                    <a:pt x="358" y="119"/>
                  </a:lnTo>
                  <a:cubicBezTo>
                    <a:pt x="360" y="116"/>
                    <a:pt x="363" y="113"/>
                    <a:pt x="366" y="110"/>
                  </a:cubicBezTo>
                  <a:cubicBezTo>
                    <a:pt x="351" y="105"/>
                    <a:pt x="337" y="102"/>
                    <a:pt x="323" y="99"/>
                  </a:cubicBezTo>
                  <a:cubicBezTo>
                    <a:pt x="323" y="99"/>
                    <a:pt x="322" y="99"/>
                    <a:pt x="322" y="99"/>
                  </a:cubicBezTo>
                  <a:cubicBezTo>
                    <a:pt x="316" y="98"/>
                    <a:pt x="309" y="98"/>
                    <a:pt x="303" y="97"/>
                  </a:cubicBezTo>
                  <a:cubicBezTo>
                    <a:pt x="305" y="101"/>
                    <a:pt x="307" y="106"/>
                    <a:pt x="307" y="112"/>
                  </a:cubicBezTo>
                  <a:cubicBezTo>
                    <a:pt x="310" y="115"/>
                    <a:pt x="312" y="119"/>
                    <a:pt x="312" y="123"/>
                  </a:cubicBezTo>
                  <a:cubicBezTo>
                    <a:pt x="316" y="121"/>
                    <a:pt x="322" y="120"/>
                    <a:pt x="328" y="122"/>
                  </a:cubicBezTo>
                  <a:cubicBezTo>
                    <a:pt x="333" y="111"/>
                    <a:pt x="348" y="109"/>
                    <a:pt x="358" y="119"/>
                  </a:cubicBezTo>
                  <a:lnTo>
                    <a:pt x="358" y="119"/>
                  </a:lnTo>
                  <a:close/>
                  <a:moveTo>
                    <a:pt x="47" y="454"/>
                  </a:moveTo>
                  <a:lnTo>
                    <a:pt x="47" y="454"/>
                  </a:lnTo>
                  <a:lnTo>
                    <a:pt x="98" y="416"/>
                  </a:lnTo>
                  <a:cubicBezTo>
                    <a:pt x="96" y="411"/>
                    <a:pt x="93" y="407"/>
                    <a:pt x="91" y="402"/>
                  </a:cubicBezTo>
                  <a:lnTo>
                    <a:pt x="48" y="429"/>
                  </a:lnTo>
                  <a:cubicBezTo>
                    <a:pt x="45" y="431"/>
                    <a:pt x="42" y="426"/>
                    <a:pt x="45" y="424"/>
                  </a:cubicBezTo>
                  <a:lnTo>
                    <a:pt x="89" y="397"/>
                  </a:lnTo>
                  <a:cubicBezTo>
                    <a:pt x="87" y="394"/>
                    <a:pt x="85" y="390"/>
                    <a:pt x="84" y="386"/>
                  </a:cubicBezTo>
                  <a:lnTo>
                    <a:pt x="25" y="414"/>
                  </a:lnTo>
                  <a:cubicBezTo>
                    <a:pt x="31" y="427"/>
                    <a:pt x="38" y="441"/>
                    <a:pt x="47" y="454"/>
                  </a:cubicBezTo>
                  <a:lnTo>
                    <a:pt x="47" y="454"/>
                  </a:lnTo>
                  <a:close/>
                  <a:moveTo>
                    <a:pt x="101" y="421"/>
                  </a:moveTo>
                  <a:lnTo>
                    <a:pt x="101" y="421"/>
                  </a:lnTo>
                  <a:lnTo>
                    <a:pt x="50" y="459"/>
                  </a:lnTo>
                  <a:cubicBezTo>
                    <a:pt x="58" y="472"/>
                    <a:pt x="68" y="484"/>
                    <a:pt x="79" y="496"/>
                  </a:cubicBezTo>
                  <a:lnTo>
                    <a:pt x="119" y="448"/>
                  </a:lnTo>
                  <a:cubicBezTo>
                    <a:pt x="116" y="445"/>
                    <a:pt x="114" y="441"/>
                    <a:pt x="111" y="437"/>
                  </a:cubicBezTo>
                  <a:lnTo>
                    <a:pt x="73" y="475"/>
                  </a:lnTo>
                  <a:cubicBezTo>
                    <a:pt x="70" y="478"/>
                    <a:pt x="67" y="474"/>
                    <a:pt x="69" y="471"/>
                  </a:cubicBezTo>
                  <a:lnTo>
                    <a:pt x="108" y="433"/>
                  </a:lnTo>
                  <a:cubicBezTo>
                    <a:pt x="106" y="429"/>
                    <a:pt x="103" y="425"/>
                    <a:pt x="101" y="421"/>
                  </a:cubicBezTo>
                  <a:lnTo>
                    <a:pt x="101" y="421"/>
                  </a:lnTo>
                  <a:close/>
                  <a:moveTo>
                    <a:pt x="23" y="408"/>
                  </a:moveTo>
                  <a:lnTo>
                    <a:pt x="23" y="408"/>
                  </a:lnTo>
                  <a:lnTo>
                    <a:pt x="82" y="381"/>
                  </a:lnTo>
                  <a:cubicBezTo>
                    <a:pt x="80" y="377"/>
                    <a:pt x="79" y="373"/>
                    <a:pt x="78" y="369"/>
                  </a:cubicBezTo>
                  <a:lnTo>
                    <a:pt x="29" y="384"/>
                  </a:lnTo>
                  <a:cubicBezTo>
                    <a:pt x="26" y="385"/>
                    <a:pt x="24" y="379"/>
                    <a:pt x="28" y="378"/>
                  </a:cubicBezTo>
                  <a:lnTo>
                    <a:pt x="76" y="364"/>
                  </a:lnTo>
                  <a:cubicBezTo>
                    <a:pt x="74" y="359"/>
                    <a:pt x="73" y="354"/>
                    <a:pt x="72" y="348"/>
                  </a:cubicBezTo>
                  <a:lnTo>
                    <a:pt x="7" y="362"/>
                  </a:lnTo>
                  <a:cubicBezTo>
                    <a:pt x="11" y="378"/>
                    <a:pt x="16" y="393"/>
                    <a:pt x="23" y="408"/>
                  </a:cubicBezTo>
                  <a:lnTo>
                    <a:pt x="23" y="408"/>
                  </a:lnTo>
                  <a:close/>
                  <a:moveTo>
                    <a:pt x="6" y="357"/>
                  </a:moveTo>
                  <a:lnTo>
                    <a:pt x="6" y="357"/>
                  </a:lnTo>
                  <a:lnTo>
                    <a:pt x="70" y="343"/>
                  </a:lnTo>
                  <a:cubicBezTo>
                    <a:pt x="69" y="338"/>
                    <a:pt x="69" y="334"/>
                    <a:pt x="68" y="329"/>
                  </a:cubicBezTo>
                  <a:lnTo>
                    <a:pt x="17" y="334"/>
                  </a:lnTo>
                  <a:cubicBezTo>
                    <a:pt x="13" y="334"/>
                    <a:pt x="13" y="329"/>
                    <a:pt x="16" y="328"/>
                  </a:cubicBezTo>
                  <a:lnTo>
                    <a:pt x="67" y="324"/>
                  </a:lnTo>
                  <a:cubicBezTo>
                    <a:pt x="66" y="319"/>
                    <a:pt x="66" y="314"/>
                    <a:pt x="66" y="308"/>
                  </a:cubicBezTo>
                  <a:lnTo>
                    <a:pt x="0" y="307"/>
                  </a:lnTo>
                  <a:cubicBezTo>
                    <a:pt x="1" y="324"/>
                    <a:pt x="3" y="340"/>
                    <a:pt x="6" y="357"/>
                  </a:cubicBezTo>
                  <a:lnTo>
                    <a:pt x="6" y="357"/>
                  </a:lnTo>
                  <a:close/>
                  <a:moveTo>
                    <a:pt x="0" y="302"/>
                  </a:moveTo>
                  <a:lnTo>
                    <a:pt x="0" y="302"/>
                  </a:lnTo>
                  <a:lnTo>
                    <a:pt x="66" y="303"/>
                  </a:lnTo>
                  <a:cubicBezTo>
                    <a:pt x="65" y="298"/>
                    <a:pt x="65" y="294"/>
                    <a:pt x="66" y="290"/>
                  </a:cubicBezTo>
                  <a:lnTo>
                    <a:pt x="15" y="284"/>
                  </a:lnTo>
                  <a:cubicBezTo>
                    <a:pt x="11" y="284"/>
                    <a:pt x="12" y="278"/>
                    <a:pt x="16" y="278"/>
                  </a:cubicBezTo>
                  <a:lnTo>
                    <a:pt x="66" y="284"/>
                  </a:lnTo>
                  <a:cubicBezTo>
                    <a:pt x="66" y="278"/>
                    <a:pt x="67" y="273"/>
                    <a:pt x="67" y="267"/>
                  </a:cubicBezTo>
                  <a:lnTo>
                    <a:pt x="4" y="254"/>
                  </a:lnTo>
                  <a:cubicBezTo>
                    <a:pt x="1" y="270"/>
                    <a:pt x="0" y="286"/>
                    <a:pt x="0" y="302"/>
                  </a:cubicBezTo>
                  <a:lnTo>
                    <a:pt x="0" y="302"/>
                  </a:lnTo>
                  <a:close/>
                  <a:moveTo>
                    <a:pt x="4" y="249"/>
                  </a:moveTo>
                  <a:lnTo>
                    <a:pt x="4" y="249"/>
                  </a:lnTo>
                  <a:lnTo>
                    <a:pt x="68" y="262"/>
                  </a:lnTo>
                  <a:cubicBezTo>
                    <a:pt x="69" y="257"/>
                    <a:pt x="70" y="253"/>
                    <a:pt x="71" y="249"/>
                  </a:cubicBezTo>
                  <a:lnTo>
                    <a:pt x="22" y="233"/>
                  </a:lnTo>
                  <a:cubicBezTo>
                    <a:pt x="18" y="232"/>
                    <a:pt x="20" y="227"/>
                    <a:pt x="23" y="228"/>
                  </a:cubicBezTo>
                  <a:lnTo>
                    <a:pt x="72" y="243"/>
                  </a:lnTo>
                  <a:cubicBezTo>
                    <a:pt x="73" y="239"/>
                    <a:pt x="74" y="235"/>
                    <a:pt x="75" y="231"/>
                  </a:cubicBezTo>
                  <a:lnTo>
                    <a:pt x="17" y="202"/>
                  </a:lnTo>
                  <a:cubicBezTo>
                    <a:pt x="11" y="217"/>
                    <a:pt x="7" y="233"/>
                    <a:pt x="4" y="249"/>
                  </a:cubicBezTo>
                  <a:lnTo>
                    <a:pt x="4" y="249"/>
                  </a:lnTo>
                  <a:close/>
                  <a:moveTo>
                    <a:pt x="19" y="196"/>
                  </a:moveTo>
                  <a:lnTo>
                    <a:pt x="19" y="196"/>
                  </a:lnTo>
                  <a:lnTo>
                    <a:pt x="77" y="225"/>
                  </a:lnTo>
                  <a:cubicBezTo>
                    <a:pt x="79" y="221"/>
                    <a:pt x="80" y="217"/>
                    <a:pt x="82" y="213"/>
                  </a:cubicBezTo>
                  <a:lnTo>
                    <a:pt x="37" y="186"/>
                  </a:lnTo>
                  <a:cubicBezTo>
                    <a:pt x="34" y="184"/>
                    <a:pt x="37" y="179"/>
                    <a:pt x="40" y="181"/>
                  </a:cubicBezTo>
                  <a:lnTo>
                    <a:pt x="84" y="208"/>
                  </a:lnTo>
                  <a:cubicBezTo>
                    <a:pt x="86" y="203"/>
                    <a:pt x="88" y="199"/>
                    <a:pt x="90" y="195"/>
                  </a:cubicBezTo>
                  <a:lnTo>
                    <a:pt x="38" y="154"/>
                  </a:lnTo>
                  <a:cubicBezTo>
                    <a:pt x="30" y="168"/>
                    <a:pt x="24" y="182"/>
                    <a:pt x="19" y="196"/>
                  </a:cubicBezTo>
                  <a:lnTo>
                    <a:pt x="19" y="196"/>
                  </a:lnTo>
                  <a:close/>
                  <a:moveTo>
                    <a:pt x="40" y="149"/>
                  </a:moveTo>
                  <a:lnTo>
                    <a:pt x="40" y="149"/>
                  </a:lnTo>
                  <a:lnTo>
                    <a:pt x="93" y="190"/>
                  </a:lnTo>
                  <a:cubicBezTo>
                    <a:pt x="95" y="186"/>
                    <a:pt x="97" y="183"/>
                    <a:pt x="99" y="179"/>
                  </a:cubicBezTo>
                  <a:lnTo>
                    <a:pt x="60" y="142"/>
                  </a:lnTo>
                  <a:cubicBezTo>
                    <a:pt x="58" y="140"/>
                    <a:pt x="62" y="136"/>
                    <a:pt x="64" y="138"/>
                  </a:cubicBezTo>
                  <a:lnTo>
                    <a:pt x="102" y="174"/>
                  </a:lnTo>
                  <a:cubicBezTo>
                    <a:pt x="105" y="170"/>
                    <a:pt x="108" y="166"/>
                    <a:pt x="111" y="162"/>
                  </a:cubicBezTo>
                  <a:lnTo>
                    <a:pt x="67" y="111"/>
                  </a:lnTo>
                  <a:cubicBezTo>
                    <a:pt x="57" y="123"/>
                    <a:pt x="48" y="136"/>
                    <a:pt x="40" y="149"/>
                  </a:cubicBezTo>
                  <a:lnTo>
                    <a:pt x="40" y="149"/>
                  </a:lnTo>
                  <a:close/>
                  <a:moveTo>
                    <a:pt x="70" y="106"/>
                  </a:moveTo>
                  <a:lnTo>
                    <a:pt x="70" y="106"/>
                  </a:lnTo>
                  <a:lnTo>
                    <a:pt x="114" y="157"/>
                  </a:lnTo>
                  <a:cubicBezTo>
                    <a:pt x="117" y="154"/>
                    <a:pt x="120" y="150"/>
                    <a:pt x="123" y="147"/>
                  </a:cubicBezTo>
                  <a:lnTo>
                    <a:pt x="90" y="102"/>
                  </a:lnTo>
                  <a:cubicBezTo>
                    <a:pt x="88" y="99"/>
                    <a:pt x="93" y="96"/>
                    <a:pt x="95" y="99"/>
                  </a:cubicBezTo>
                  <a:lnTo>
                    <a:pt x="127" y="143"/>
                  </a:lnTo>
                  <a:cubicBezTo>
                    <a:pt x="130" y="139"/>
                    <a:pt x="133" y="136"/>
                    <a:pt x="137" y="133"/>
                  </a:cubicBezTo>
                  <a:lnTo>
                    <a:pt x="102" y="72"/>
                  </a:lnTo>
                  <a:cubicBezTo>
                    <a:pt x="91" y="83"/>
                    <a:pt x="80" y="94"/>
                    <a:pt x="70" y="106"/>
                  </a:cubicBezTo>
                  <a:lnTo>
                    <a:pt x="70" y="106"/>
                  </a:lnTo>
                  <a:close/>
                  <a:moveTo>
                    <a:pt x="106" y="69"/>
                  </a:moveTo>
                  <a:lnTo>
                    <a:pt x="106" y="69"/>
                  </a:lnTo>
                  <a:lnTo>
                    <a:pt x="141" y="129"/>
                  </a:lnTo>
                  <a:cubicBezTo>
                    <a:pt x="144" y="126"/>
                    <a:pt x="147" y="123"/>
                    <a:pt x="150" y="121"/>
                  </a:cubicBezTo>
                  <a:lnTo>
                    <a:pt x="127" y="68"/>
                  </a:lnTo>
                  <a:cubicBezTo>
                    <a:pt x="126" y="64"/>
                    <a:pt x="131" y="62"/>
                    <a:pt x="133" y="66"/>
                  </a:cubicBezTo>
                  <a:lnTo>
                    <a:pt x="155" y="117"/>
                  </a:lnTo>
                  <a:cubicBezTo>
                    <a:pt x="159" y="114"/>
                    <a:pt x="163" y="111"/>
                    <a:pt x="167" y="108"/>
                  </a:cubicBezTo>
                  <a:lnTo>
                    <a:pt x="144" y="40"/>
                  </a:lnTo>
                  <a:cubicBezTo>
                    <a:pt x="131" y="49"/>
                    <a:pt x="118" y="58"/>
                    <a:pt x="106" y="69"/>
                  </a:cubicBezTo>
                  <a:lnTo>
                    <a:pt x="106" y="69"/>
                  </a:lnTo>
                  <a:close/>
                  <a:moveTo>
                    <a:pt x="149" y="37"/>
                  </a:moveTo>
                  <a:lnTo>
                    <a:pt x="149" y="37"/>
                  </a:lnTo>
                  <a:lnTo>
                    <a:pt x="172" y="105"/>
                  </a:lnTo>
                  <a:cubicBezTo>
                    <a:pt x="176" y="103"/>
                    <a:pt x="179" y="101"/>
                    <a:pt x="183" y="99"/>
                  </a:cubicBezTo>
                  <a:lnTo>
                    <a:pt x="170" y="42"/>
                  </a:lnTo>
                  <a:cubicBezTo>
                    <a:pt x="169" y="38"/>
                    <a:pt x="174" y="37"/>
                    <a:pt x="175" y="40"/>
                  </a:cubicBezTo>
                  <a:lnTo>
                    <a:pt x="188" y="96"/>
                  </a:lnTo>
                  <a:cubicBezTo>
                    <a:pt x="192" y="94"/>
                    <a:pt x="196" y="92"/>
                    <a:pt x="200" y="90"/>
                  </a:cubicBezTo>
                  <a:lnTo>
                    <a:pt x="191" y="16"/>
                  </a:lnTo>
                  <a:cubicBezTo>
                    <a:pt x="176" y="22"/>
                    <a:pt x="162" y="29"/>
                    <a:pt x="149" y="37"/>
                  </a:cubicBezTo>
                  <a:lnTo>
                    <a:pt x="149" y="37"/>
                  </a:lnTo>
                  <a:close/>
                  <a:moveTo>
                    <a:pt x="196" y="14"/>
                  </a:moveTo>
                  <a:lnTo>
                    <a:pt x="196" y="14"/>
                  </a:lnTo>
                  <a:lnTo>
                    <a:pt x="206" y="88"/>
                  </a:lnTo>
                  <a:cubicBezTo>
                    <a:pt x="210" y="86"/>
                    <a:pt x="214" y="84"/>
                    <a:pt x="219" y="83"/>
                  </a:cubicBezTo>
                  <a:lnTo>
                    <a:pt x="217" y="21"/>
                  </a:lnTo>
                  <a:cubicBezTo>
                    <a:pt x="217" y="17"/>
                    <a:pt x="222" y="17"/>
                    <a:pt x="222" y="21"/>
                  </a:cubicBezTo>
                  <a:lnTo>
                    <a:pt x="224" y="81"/>
                  </a:lnTo>
                  <a:cubicBezTo>
                    <a:pt x="229" y="79"/>
                    <a:pt x="233" y="78"/>
                    <a:pt x="237" y="77"/>
                  </a:cubicBezTo>
                  <a:lnTo>
                    <a:pt x="243" y="0"/>
                  </a:lnTo>
                  <a:cubicBezTo>
                    <a:pt x="227" y="3"/>
                    <a:pt x="211" y="8"/>
                    <a:pt x="196" y="14"/>
                  </a:cubicBezTo>
                  <a:lnTo>
                    <a:pt x="196" y="14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8872A2F5-7430-CC8E-7732-1707D9E6FB4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700963" y="400050"/>
              <a:ext cx="238125" cy="323850"/>
            </a:xfrm>
            <a:custGeom>
              <a:avLst/>
              <a:gdLst>
                <a:gd name="T0" fmla="*/ 134 w 292"/>
                <a:gd name="T1" fmla="*/ 82 h 393"/>
                <a:gd name="T2" fmla="*/ 164 w 292"/>
                <a:gd name="T3" fmla="*/ 19 h 393"/>
                <a:gd name="T4" fmla="*/ 187 w 292"/>
                <a:gd name="T5" fmla="*/ 0 h 393"/>
                <a:gd name="T6" fmla="*/ 193 w 292"/>
                <a:gd name="T7" fmla="*/ 0 h 393"/>
                <a:gd name="T8" fmla="*/ 188 w 292"/>
                <a:gd name="T9" fmla="*/ 77 h 393"/>
                <a:gd name="T10" fmla="*/ 194 w 292"/>
                <a:gd name="T11" fmla="*/ 78 h 393"/>
                <a:gd name="T12" fmla="*/ 193 w 292"/>
                <a:gd name="T13" fmla="*/ 0 h 393"/>
                <a:gd name="T14" fmla="*/ 246 w 292"/>
                <a:gd name="T15" fmla="*/ 5 h 393"/>
                <a:gd name="T16" fmla="*/ 258 w 292"/>
                <a:gd name="T17" fmla="*/ 22 h 393"/>
                <a:gd name="T18" fmla="*/ 248 w 292"/>
                <a:gd name="T19" fmla="*/ 90 h 393"/>
                <a:gd name="T20" fmla="*/ 246 w 292"/>
                <a:gd name="T21" fmla="*/ 5 h 393"/>
                <a:gd name="T22" fmla="*/ 144 w 292"/>
                <a:gd name="T23" fmla="*/ 176 h 393"/>
                <a:gd name="T24" fmla="*/ 128 w 292"/>
                <a:gd name="T25" fmla="*/ 177 h 393"/>
                <a:gd name="T26" fmla="*/ 149 w 292"/>
                <a:gd name="T27" fmla="*/ 197 h 393"/>
                <a:gd name="T28" fmla="*/ 167 w 292"/>
                <a:gd name="T29" fmla="*/ 103 h 393"/>
                <a:gd name="T30" fmla="*/ 141 w 292"/>
                <a:gd name="T31" fmla="*/ 137 h 393"/>
                <a:gd name="T32" fmla="*/ 135 w 292"/>
                <a:gd name="T33" fmla="*/ 138 h 393"/>
                <a:gd name="T34" fmla="*/ 133 w 292"/>
                <a:gd name="T35" fmla="*/ 154 h 393"/>
                <a:gd name="T36" fmla="*/ 142 w 292"/>
                <a:gd name="T37" fmla="*/ 152 h 393"/>
                <a:gd name="T38" fmla="*/ 144 w 292"/>
                <a:gd name="T39" fmla="*/ 174 h 393"/>
                <a:gd name="T40" fmla="*/ 123 w 292"/>
                <a:gd name="T41" fmla="*/ 123 h 393"/>
                <a:gd name="T42" fmla="*/ 126 w 292"/>
                <a:gd name="T43" fmla="*/ 124 h 393"/>
                <a:gd name="T44" fmla="*/ 111 w 292"/>
                <a:gd name="T45" fmla="*/ 115 h 393"/>
                <a:gd name="T46" fmla="*/ 138 w 292"/>
                <a:gd name="T47" fmla="*/ 172 h 393"/>
                <a:gd name="T48" fmla="*/ 113 w 292"/>
                <a:gd name="T49" fmla="*/ 140 h 393"/>
                <a:gd name="T50" fmla="*/ 123 w 292"/>
                <a:gd name="T51" fmla="*/ 123 h 393"/>
                <a:gd name="T52" fmla="*/ 105 w 292"/>
                <a:gd name="T53" fmla="*/ 164 h 393"/>
                <a:gd name="T54" fmla="*/ 54 w 292"/>
                <a:gd name="T55" fmla="*/ 162 h 393"/>
                <a:gd name="T56" fmla="*/ 59 w 292"/>
                <a:gd name="T57" fmla="*/ 164 h 393"/>
                <a:gd name="T58" fmla="*/ 121 w 292"/>
                <a:gd name="T59" fmla="*/ 175 h 393"/>
                <a:gd name="T60" fmla="*/ 101 w 292"/>
                <a:gd name="T61" fmla="*/ 119 h 393"/>
                <a:gd name="T62" fmla="*/ 101 w 292"/>
                <a:gd name="T63" fmla="*/ 159 h 393"/>
                <a:gd name="T64" fmla="*/ 56 w 292"/>
                <a:gd name="T65" fmla="*/ 168 h 393"/>
                <a:gd name="T66" fmla="*/ 128 w 292"/>
                <a:gd name="T67" fmla="*/ 196 h 393"/>
                <a:gd name="T68" fmla="*/ 56 w 292"/>
                <a:gd name="T69" fmla="*/ 169 h 393"/>
                <a:gd name="T70" fmla="*/ 55 w 292"/>
                <a:gd name="T71" fmla="*/ 250 h 393"/>
                <a:gd name="T72" fmla="*/ 25 w 292"/>
                <a:gd name="T73" fmla="*/ 276 h 393"/>
                <a:gd name="T74" fmla="*/ 19 w 292"/>
                <a:gd name="T75" fmla="*/ 285 h 393"/>
                <a:gd name="T76" fmla="*/ 21 w 292"/>
                <a:gd name="T77" fmla="*/ 340 h 393"/>
                <a:gd name="T78" fmla="*/ 69 w 292"/>
                <a:gd name="T79" fmla="*/ 310 h 393"/>
                <a:gd name="T80" fmla="*/ 75 w 292"/>
                <a:gd name="T81" fmla="*/ 336 h 393"/>
                <a:gd name="T82" fmla="*/ 37 w 292"/>
                <a:gd name="T83" fmla="*/ 256 h 393"/>
                <a:gd name="T84" fmla="*/ 13 w 292"/>
                <a:gd name="T85" fmla="*/ 247 h 393"/>
                <a:gd name="T86" fmla="*/ 37 w 292"/>
                <a:gd name="T87" fmla="*/ 256 h 393"/>
                <a:gd name="T88" fmla="*/ 17 w 292"/>
                <a:gd name="T89" fmla="*/ 369 h 393"/>
                <a:gd name="T90" fmla="*/ 17 w 292"/>
                <a:gd name="T91" fmla="*/ 369 h 393"/>
                <a:gd name="T92" fmla="*/ 14 w 292"/>
                <a:gd name="T93" fmla="*/ 265 h 393"/>
                <a:gd name="T94" fmla="*/ 15 w 292"/>
                <a:gd name="T95" fmla="*/ 281 h 393"/>
                <a:gd name="T96" fmla="*/ 14 w 292"/>
                <a:gd name="T97" fmla="*/ 265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92" h="393">
                  <a:moveTo>
                    <a:pt x="139" y="5"/>
                  </a:moveTo>
                  <a:lnTo>
                    <a:pt x="139" y="5"/>
                  </a:lnTo>
                  <a:lnTo>
                    <a:pt x="134" y="82"/>
                  </a:lnTo>
                  <a:cubicBezTo>
                    <a:pt x="139" y="81"/>
                    <a:pt x="144" y="80"/>
                    <a:pt x="149" y="79"/>
                  </a:cubicBezTo>
                  <a:lnTo>
                    <a:pt x="159" y="18"/>
                  </a:lnTo>
                  <a:cubicBezTo>
                    <a:pt x="159" y="15"/>
                    <a:pt x="165" y="16"/>
                    <a:pt x="164" y="19"/>
                  </a:cubicBezTo>
                  <a:lnTo>
                    <a:pt x="155" y="78"/>
                  </a:lnTo>
                  <a:cubicBezTo>
                    <a:pt x="159" y="78"/>
                    <a:pt x="163" y="78"/>
                    <a:pt x="167" y="77"/>
                  </a:cubicBezTo>
                  <a:lnTo>
                    <a:pt x="187" y="0"/>
                  </a:lnTo>
                  <a:cubicBezTo>
                    <a:pt x="171" y="1"/>
                    <a:pt x="155" y="2"/>
                    <a:pt x="139" y="5"/>
                  </a:cubicBezTo>
                  <a:lnTo>
                    <a:pt x="139" y="5"/>
                  </a:lnTo>
                  <a:close/>
                  <a:moveTo>
                    <a:pt x="193" y="0"/>
                  </a:moveTo>
                  <a:lnTo>
                    <a:pt x="193" y="0"/>
                  </a:lnTo>
                  <a:lnTo>
                    <a:pt x="173" y="77"/>
                  </a:lnTo>
                  <a:cubicBezTo>
                    <a:pt x="178" y="77"/>
                    <a:pt x="183" y="77"/>
                    <a:pt x="188" y="77"/>
                  </a:cubicBezTo>
                  <a:lnTo>
                    <a:pt x="207" y="17"/>
                  </a:lnTo>
                  <a:cubicBezTo>
                    <a:pt x="208" y="13"/>
                    <a:pt x="214" y="15"/>
                    <a:pt x="213" y="18"/>
                  </a:cubicBezTo>
                  <a:lnTo>
                    <a:pt x="194" y="78"/>
                  </a:lnTo>
                  <a:cubicBezTo>
                    <a:pt x="199" y="78"/>
                    <a:pt x="203" y="79"/>
                    <a:pt x="208" y="80"/>
                  </a:cubicBezTo>
                  <a:lnTo>
                    <a:pt x="240" y="4"/>
                  </a:lnTo>
                  <a:cubicBezTo>
                    <a:pt x="224" y="2"/>
                    <a:pt x="208" y="0"/>
                    <a:pt x="193" y="0"/>
                  </a:cubicBezTo>
                  <a:lnTo>
                    <a:pt x="193" y="0"/>
                  </a:lnTo>
                  <a:close/>
                  <a:moveTo>
                    <a:pt x="246" y="5"/>
                  </a:moveTo>
                  <a:lnTo>
                    <a:pt x="246" y="5"/>
                  </a:lnTo>
                  <a:lnTo>
                    <a:pt x="214" y="81"/>
                  </a:lnTo>
                  <a:cubicBezTo>
                    <a:pt x="218" y="81"/>
                    <a:pt x="222" y="82"/>
                    <a:pt x="226" y="83"/>
                  </a:cubicBezTo>
                  <a:lnTo>
                    <a:pt x="258" y="22"/>
                  </a:lnTo>
                  <a:cubicBezTo>
                    <a:pt x="260" y="19"/>
                    <a:pt x="265" y="21"/>
                    <a:pt x="263" y="25"/>
                  </a:cubicBezTo>
                  <a:lnTo>
                    <a:pt x="232" y="85"/>
                  </a:lnTo>
                  <a:cubicBezTo>
                    <a:pt x="237" y="86"/>
                    <a:pt x="243" y="88"/>
                    <a:pt x="248" y="90"/>
                  </a:cubicBezTo>
                  <a:lnTo>
                    <a:pt x="292" y="17"/>
                  </a:lnTo>
                  <a:cubicBezTo>
                    <a:pt x="277" y="12"/>
                    <a:pt x="261" y="8"/>
                    <a:pt x="246" y="5"/>
                  </a:cubicBezTo>
                  <a:lnTo>
                    <a:pt x="246" y="5"/>
                  </a:lnTo>
                  <a:close/>
                  <a:moveTo>
                    <a:pt x="144" y="174"/>
                  </a:moveTo>
                  <a:lnTo>
                    <a:pt x="144" y="174"/>
                  </a:lnTo>
                  <a:cubicBezTo>
                    <a:pt x="144" y="175"/>
                    <a:pt x="144" y="175"/>
                    <a:pt x="144" y="176"/>
                  </a:cubicBezTo>
                  <a:cubicBezTo>
                    <a:pt x="143" y="176"/>
                    <a:pt x="143" y="176"/>
                    <a:pt x="142" y="177"/>
                  </a:cubicBezTo>
                  <a:cubicBezTo>
                    <a:pt x="142" y="177"/>
                    <a:pt x="142" y="177"/>
                    <a:pt x="142" y="177"/>
                  </a:cubicBezTo>
                  <a:cubicBezTo>
                    <a:pt x="137" y="178"/>
                    <a:pt x="132" y="177"/>
                    <a:pt x="128" y="177"/>
                  </a:cubicBezTo>
                  <a:cubicBezTo>
                    <a:pt x="127" y="177"/>
                    <a:pt x="127" y="177"/>
                    <a:pt x="126" y="178"/>
                  </a:cubicBezTo>
                  <a:cubicBezTo>
                    <a:pt x="127" y="183"/>
                    <a:pt x="130" y="190"/>
                    <a:pt x="136" y="196"/>
                  </a:cubicBezTo>
                  <a:cubicBezTo>
                    <a:pt x="140" y="196"/>
                    <a:pt x="144" y="196"/>
                    <a:pt x="149" y="197"/>
                  </a:cubicBezTo>
                  <a:lnTo>
                    <a:pt x="161" y="145"/>
                  </a:lnTo>
                  <a:cubicBezTo>
                    <a:pt x="147" y="141"/>
                    <a:pt x="144" y="117"/>
                    <a:pt x="162" y="113"/>
                  </a:cubicBezTo>
                  <a:cubicBezTo>
                    <a:pt x="162" y="109"/>
                    <a:pt x="164" y="106"/>
                    <a:pt x="167" y="103"/>
                  </a:cubicBezTo>
                  <a:cubicBezTo>
                    <a:pt x="157" y="104"/>
                    <a:pt x="147" y="105"/>
                    <a:pt x="138" y="107"/>
                  </a:cubicBezTo>
                  <a:lnTo>
                    <a:pt x="141" y="136"/>
                  </a:lnTo>
                  <a:cubicBezTo>
                    <a:pt x="141" y="136"/>
                    <a:pt x="141" y="136"/>
                    <a:pt x="141" y="137"/>
                  </a:cubicBezTo>
                  <a:lnTo>
                    <a:pt x="141" y="140"/>
                  </a:lnTo>
                  <a:cubicBezTo>
                    <a:pt x="141" y="143"/>
                    <a:pt x="136" y="144"/>
                    <a:pt x="135" y="140"/>
                  </a:cubicBezTo>
                  <a:lnTo>
                    <a:pt x="135" y="138"/>
                  </a:lnTo>
                  <a:lnTo>
                    <a:pt x="124" y="130"/>
                  </a:lnTo>
                  <a:cubicBezTo>
                    <a:pt x="121" y="132"/>
                    <a:pt x="119" y="136"/>
                    <a:pt x="119" y="140"/>
                  </a:cubicBezTo>
                  <a:cubicBezTo>
                    <a:pt x="119" y="148"/>
                    <a:pt x="125" y="154"/>
                    <a:pt x="133" y="154"/>
                  </a:cubicBezTo>
                  <a:cubicBezTo>
                    <a:pt x="134" y="154"/>
                    <a:pt x="135" y="154"/>
                    <a:pt x="137" y="154"/>
                  </a:cubicBezTo>
                  <a:lnTo>
                    <a:pt x="137" y="153"/>
                  </a:lnTo>
                  <a:cubicBezTo>
                    <a:pt x="136" y="149"/>
                    <a:pt x="142" y="148"/>
                    <a:pt x="142" y="152"/>
                  </a:cubicBezTo>
                  <a:lnTo>
                    <a:pt x="142" y="155"/>
                  </a:lnTo>
                  <a:cubicBezTo>
                    <a:pt x="143" y="155"/>
                    <a:pt x="143" y="155"/>
                    <a:pt x="143" y="156"/>
                  </a:cubicBezTo>
                  <a:lnTo>
                    <a:pt x="144" y="174"/>
                  </a:lnTo>
                  <a:cubicBezTo>
                    <a:pt x="144" y="174"/>
                    <a:pt x="144" y="174"/>
                    <a:pt x="144" y="174"/>
                  </a:cubicBezTo>
                  <a:lnTo>
                    <a:pt x="144" y="174"/>
                  </a:lnTo>
                  <a:close/>
                  <a:moveTo>
                    <a:pt x="123" y="123"/>
                  </a:moveTo>
                  <a:lnTo>
                    <a:pt x="123" y="123"/>
                  </a:lnTo>
                  <a:lnTo>
                    <a:pt x="125" y="124"/>
                  </a:lnTo>
                  <a:cubicBezTo>
                    <a:pt x="125" y="124"/>
                    <a:pt x="125" y="124"/>
                    <a:pt x="126" y="124"/>
                  </a:cubicBezTo>
                  <a:lnTo>
                    <a:pt x="135" y="131"/>
                  </a:lnTo>
                  <a:lnTo>
                    <a:pt x="133" y="108"/>
                  </a:lnTo>
                  <a:cubicBezTo>
                    <a:pt x="125" y="110"/>
                    <a:pt x="118" y="112"/>
                    <a:pt x="111" y="115"/>
                  </a:cubicBezTo>
                  <a:cubicBezTo>
                    <a:pt x="97" y="130"/>
                    <a:pt x="98" y="147"/>
                    <a:pt x="107" y="159"/>
                  </a:cubicBezTo>
                  <a:cubicBezTo>
                    <a:pt x="108" y="159"/>
                    <a:pt x="108" y="159"/>
                    <a:pt x="108" y="159"/>
                  </a:cubicBezTo>
                  <a:cubicBezTo>
                    <a:pt x="115" y="168"/>
                    <a:pt x="127" y="173"/>
                    <a:pt x="138" y="172"/>
                  </a:cubicBezTo>
                  <a:lnTo>
                    <a:pt x="137" y="159"/>
                  </a:lnTo>
                  <a:cubicBezTo>
                    <a:pt x="136" y="160"/>
                    <a:pt x="134" y="160"/>
                    <a:pt x="133" y="160"/>
                  </a:cubicBezTo>
                  <a:cubicBezTo>
                    <a:pt x="122" y="160"/>
                    <a:pt x="113" y="151"/>
                    <a:pt x="113" y="140"/>
                  </a:cubicBezTo>
                  <a:cubicBezTo>
                    <a:pt x="113" y="135"/>
                    <a:pt x="116" y="130"/>
                    <a:pt x="119" y="126"/>
                  </a:cubicBezTo>
                  <a:cubicBezTo>
                    <a:pt x="118" y="124"/>
                    <a:pt x="121" y="121"/>
                    <a:pt x="123" y="123"/>
                  </a:cubicBezTo>
                  <a:lnTo>
                    <a:pt x="123" y="123"/>
                  </a:lnTo>
                  <a:close/>
                  <a:moveTo>
                    <a:pt x="121" y="175"/>
                  </a:moveTo>
                  <a:lnTo>
                    <a:pt x="121" y="175"/>
                  </a:lnTo>
                  <a:cubicBezTo>
                    <a:pt x="115" y="172"/>
                    <a:pt x="109" y="169"/>
                    <a:pt x="105" y="164"/>
                  </a:cubicBezTo>
                  <a:cubicBezTo>
                    <a:pt x="85" y="169"/>
                    <a:pt x="68" y="154"/>
                    <a:pt x="62" y="142"/>
                  </a:cubicBezTo>
                  <a:cubicBezTo>
                    <a:pt x="55" y="147"/>
                    <a:pt x="48" y="153"/>
                    <a:pt x="42" y="159"/>
                  </a:cubicBezTo>
                  <a:lnTo>
                    <a:pt x="54" y="162"/>
                  </a:lnTo>
                  <a:cubicBezTo>
                    <a:pt x="55" y="162"/>
                    <a:pt x="55" y="162"/>
                    <a:pt x="55" y="162"/>
                  </a:cubicBezTo>
                  <a:lnTo>
                    <a:pt x="58" y="163"/>
                  </a:lnTo>
                  <a:cubicBezTo>
                    <a:pt x="58" y="163"/>
                    <a:pt x="59" y="163"/>
                    <a:pt x="59" y="164"/>
                  </a:cubicBezTo>
                  <a:cubicBezTo>
                    <a:pt x="60" y="164"/>
                    <a:pt x="60" y="164"/>
                    <a:pt x="60" y="165"/>
                  </a:cubicBezTo>
                  <a:cubicBezTo>
                    <a:pt x="74" y="181"/>
                    <a:pt x="108" y="181"/>
                    <a:pt x="121" y="175"/>
                  </a:cubicBezTo>
                  <a:lnTo>
                    <a:pt x="121" y="175"/>
                  </a:lnTo>
                  <a:close/>
                  <a:moveTo>
                    <a:pt x="101" y="159"/>
                  </a:moveTo>
                  <a:lnTo>
                    <a:pt x="101" y="159"/>
                  </a:lnTo>
                  <a:cubicBezTo>
                    <a:pt x="93" y="148"/>
                    <a:pt x="92" y="134"/>
                    <a:pt x="101" y="119"/>
                  </a:cubicBezTo>
                  <a:cubicBezTo>
                    <a:pt x="89" y="124"/>
                    <a:pt x="77" y="131"/>
                    <a:pt x="66" y="139"/>
                  </a:cubicBezTo>
                  <a:cubicBezTo>
                    <a:pt x="71" y="149"/>
                    <a:pt x="85" y="161"/>
                    <a:pt x="101" y="159"/>
                  </a:cubicBezTo>
                  <a:lnTo>
                    <a:pt x="101" y="159"/>
                  </a:lnTo>
                  <a:close/>
                  <a:moveTo>
                    <a:pt x="56" y="169"/>
                  </a:moveTo>
                  <a:lnTo>
                    <a:pt x="56" y="169"/>
                  </a:lnTo>
                  <a:lnTo>
                    <a:pt x="56" y="168"/>
                  </a:lnTo>
                  <a:cubicBezTo>
                    <a:pt x="54" y="174"/>
                    <a:pt x="54" y="186"/>
                    <a:pt x="55" y="192"/>
                  </a:cubicBezTo>
                  <a:cubicBezTo>
                    <a:pt x="66" y="196"/>
                    <a:pt x="79" y="196"/>
                    <a:pt x="94" y="196"/>
                  </a:cubicBezTo>
                  <a:cubicBezTo>
                    <a:pt x="106" y="196"/>
                    <a:pt x="117" y="196"/>
                    <a:pt x="128" y="196"/>
                  </a:cubicBezTo>
                  <a:cubicBezTo>
                    <a:pt x="124" y="191"/>
                    <a:pt x="122" y="185"/>
                    <a:pt x="121" y="181"/>
                  </a:cubicBezTo>
                  <a:cubicBezTo>
                    <a:pt x="104" y="187"/>
                    <a:pt x="71" y="185"/>
                    <a:pt x="56" y="169"/>
                  </a:cubicBezTo>
                  <a:lnTo>
                    <a:pt x="56" y="169"/>
                  </a:lnTo>
                  <a:close/>
                  <a:moveTo>
                    <a:pt x="66" y="255"/>
                  </a:moveTo>
                  <a:lnTo>
                    <a:pt x="66" y="255"/>
                  </a:lnTo>
                  <a:cubicBezTo>
                    <a:pt x="62" y="254"/>
                    <a:pt x="59" y="252"/>
                    <a:pt x="55" y="250"/>
                  </a:cubicBezTo>
                  <a:cubicBezTo>
                    <a:pt x="51" y="253"/>
                    <a:pt x="47" y="255"/>
                    <a:pt x="44" y="258"/>
                  </a:cubicBezTo>
                  <a:cubicBezTo>
                    <a:pt x="44" y="258"/>
                    <a:pt x="43" y="259"/>
                    <a:pt x="43" y="259"/>
                  </a:cubicBezTo>
                  <a:cubicBezTo>
                    <a:pt x="36" y="265"/>
                    <a:pt x="30" y="271"/>
                    <a:pt x="25" y="276"/>
                  </a:cubicBezTo>
                  <a:cubicBezTo>
                    <a:pt x="25" y="276"/>
                    <a:pt x="25" y="277"/>
                    <a:pt x="25" y="277"/>
                  </a:cubicBezTo>
                  <a:cubicBezTo>
                    <a:pt x="23" y="279"/>
                    <a:pt x="21" y="282"/>
                    <a:pt x="19" y="284"/>
                  </a:cubicBezTo>
                  <a:cubicBezTo>
                    <a:pt x="19" y="285"/>
                    <a:pt x="19" y="285"/>
                    <a:pt x="19" y="285"/>
                  </a:cubicBezTo>
                  <a:cubicBezTo>
                    <a:pt x="12" y="295"/>
                    <a:pt x="9" y="304"/>
                    <a:pt x="8" y="312"/>
                  </a:cubicBezTo>
                  <a:cubicBezTo>
                    <a:pt x="6" y="324"/>
                    <a:pt x="7" y="340"/>
                    <a:pt x="0" y="350"/>
                  </a:cubicBezTo>
                  <a:cubicBezTo>
                    <a:pt x="11" y="349"/>
                    <a:pt x="14" y="346"/>
                    <a:pt x="21" y="340"/>
                  </a:cubicBezTo>
                  <a:cubicBezTo>
                    <a:pt x="14" y="310"/>
                    <a:pt x="36" y="271"/>
                    <a:pt x="66" y="255"/>
                  </a:cubicBezTo>
                  <a:lnTo>
                    <a:pt x="66" y="255"/>
                  </a:lnTo>
                  <a:close/>
                  <a:moveTo>
                    <a:pt x="69" y="310"/>
                  </a:moveTo>
                  <a:lnTo>
                    <a:pt x="69" y="310"/>
                  </a:lnTo>
                  <a:cubicBezTo>
                    <a:pt x="68" y="311"/>
                    <a:pt x="68" y="312"/>
                    <a:pt x="67" y="314"/>
                  </a:cubicBezTo>
                  <a:cubicBezTo>
                    <a:pt x="61" y="326"/>
                    <a:pt x="68" y="336"/>
                    <a:pt x="75" y="336"/>
                  </a:cubicBezTo>
                  <a:cubicBezTo>
                    <a:pt x="93" y="336"/>
                    <a:pt x="92" y="311"/>
                    <a:pt x="69" y="310"/>
                  </a:cubicBezTo>
                  <a:lnTo>
                    <a:pt x="69" y="310"/>
                  </a:lnTo>
                  <a:close/>
                  <a:moveTo>
                    <a:pt x="37" y="256"/>
                  </a:moveTo>
                  <a:lnTo>
                    <a:pt x="37" y="256"/>
                  </a:lnTo>
                  <a:cubicBezTo>
                    <a:pt x="28" y="249"/>
                    <a:pt x="17" y="240"/>
                    <a:pt x="12" y="229"/>
                  </a:cubicBezTo>
                  <a:cubicBezTo>
                    <a:pt x="11" y="235"/>
                    <a:pt x="11" y="241"/>
                    <a:pt x="13" y="247"/>
                  </a:cubicBezTo>
                  <a:lnTo>
                    <a:pt x="13" y="247"/>
                  </a:lnTo>
                  <a:cubicBezTo>
                    <a:pt x="15" y="256"/>
                    <a:pt x="19" y="264"/>
                    <a:pt x="23" y="270"/>
                  </a:cubicBezTo>
                  <a:cubicBezTo>
                    <a:pt x="27" y="266"/>
                    <a:pt x="32" y="261"/>
                    <a:pt x="37" y="256"/>
                  </a:cubicBezTo>
                  <a:lnTo>
                    <a:pt x="37" y="256"/>
                  </a:lnTo>
                  <a:close/>
                  <a:moveTo>
                    <a:pt x="17" y="369"/>
                  </a:moveTo>
                  <a:lnTo>
                    <a:pt x="17" y="369"/>
                  </a:lnTo>
                  <a:cubicBezTo>
                    <a:pt x="17" y="377"/>
                    <a:pt x="18" y="385"/>
                    <a:pt x="17" y="393"/>
                  </a:cubicBezTo>
                  <a:cubicBezTo>
                    <a:pt x="26" y="392"/>
                    <a:pt x="29" y="390"/>
                    <a:pt x="34" y="385"/>
                  </a:cubicBezTo>
                  <a:cubicBezTo>
                    <a:pt x="28" y="381"/>
                    <a:pt x="22" y="376"/>
                    <a:pt x="17" y="369"/>
                  </a:cubicBezTo>
                  <a:lnTo>
                    <a:pt x="17" y="369"/>
                  </a:lnTo>
                  <a:close/>
                  <a:moveTo>
                    <a:pt x="14" y="265"/>
                  </a:moveTo>
                  <a:lnTo>
                    <a:pt x="14" y="265"/>
                  </a:lnTo>
                  <a:lnTo>
                    <a:pt x="3" y="271"/>
                  </a:lnTo>
                  <a:lnTo>
                    <a:pt x="9" y="283"/>
                  </a:lnTo>
                  <a:cubicBezTo>
                    <a:pt x="11" y="282"/>
                    <a:pt x="13" y="281"/>
                    <a:pt x="15" y="281"/>
                  </a:cubicBezTo>
                  <a:cubicBezTo>
                    <a:pt x="16" y="279"/>
                    <a:pt x="18" y="277"/>
                    <a:pt x="20" y="275"/>
                  </a:cubicBezTo>
                  <a:cubicBezTo>
                    <a:pt x="18" y="272"/>
                    <a:pt x="16" y="268"/>
                    <a:pt x="14" y="265"/>
                  </a:cubicBezTo>
                  <a:lnTo>
                    <a:pt x="14" y="265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AE49A029-9AE0-4CF9-87DF-91910B2623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86675" y="476250"/>
              <a:ext cx="280988" cy="304800"/>
            </a:xfrm>
            <a:custGeom>
              <a:avLst/>
              <a:gdLst>
                <a:gd name="T0" fmla="*/ 1 w 346"/>
                <a:gd name="T1" fmla="*/ 230 h 372"/>
                <a:gd name="T2" fmla="*/ 27 w 346"/>
                <a:gd name="T3" fmla="*/ 197 h 372"/>
                <a:gd name="T4" fmla="*/ 1 w 346"/>
                <a:gd name="T5" fmla="*/ 223 h 372"/>
                <a:gd name="T6" fmla="*/ 1 w 346"/>
                <a:gd name="T7" fmla="*/ 214 h 372"/>
                <a:gd name="T8" fmla="*/ 2 w 346"/>
                <a:gd name="T9" fmla="*/ 188 h 372"/>
                <a:gd name="T10" fmla="*/ 3 w 346"/>
                <a:gd name="T11" fmla="*/ 179 h 372"/>
                <a:gd name="T12" fmla="*/ 29 w 346"/>
                <a:gd name="T13" fmla="*/ 168 h 372"/>
                <a:gd name="T14" fmla="*/ 5 w 346"/>
                <a:gd name="T15" fmla="*/ 169 h 372"/>
                <a:gd name="T16" fmla="*/ 7 w 346"/>
                <a:gd name="T17" fmla="*/ 161 h 372"/>
                <a:gd name="T18" fmla="*/ 32 w 346"/>
                <a:gd name="T19" fmla="*/ 127 h 372"/>
                <a:gd name="T20" fmla="*/ 36 w 346"/>
                <a:gd name="T21" fmla="*/ 96 h 372"/>
                <a:gd name="T22" fmla="*/ 56 w 346"/>
                <a:gd name="T23" fmla="*/ 72 h 372"/>
                <a:gd name="T24" fmla="*/ 68 w 346"/>
                <a:gd name="T25" fmla="*/ 75 h 372"/>
                <a:gd name="T26" fmla="*/ 214 w 346"/>
                <a:gd name="T27" fmla="*/ 53 h 372"/>
                <a:gd name="T28" fmla="*/ 203 w 346"/>
                <a:gd name="T29" fmla="*/ 80 h 372"/>
                <a:gd name="T30" fmla="*/ 214 w 346"/>
                <a:gd name="T31" fmla="*/ 53 h 372"/>
                <a:gd name="T32" fmla="*/ 187 w 346"/>
                <a:gd name="T33" fmla="*/ 64 h 372"/>
                <a:gd name="T34" fmla="*/ 199 w 346"/>
                <a:gd name="T35" fmla="*/ 53 h 372"/>
                <a:gd name="T36" fmla="*/ 205 w 346"/>
                <a:gd name="T37" fmla="*/ 50 h 372"/>
                <a:gd name="T38" fmla="*/ 210 w 346"/>
                <a:gd name="T39" fmla="*/ 23 h 372"/>
                <a:gd name="T40" fmla="*/ 182 w 346"/>
                <a:gd name="T41" fmla="*/ 27 h 372"/>
                <a:gd name="T42" fmla="*/ 186 w 346"/>
                <a:gd name="T43" fmla="*/ 49 h 372"/>
                <a:gd name="T44" fmla="*/ 172 w 346"/>
                <a:gd name="T45" fmla="*/ 105 h 372"/>
                <a:gd name="T46" fmla="*/ 197 w 346"/>
                <a:gd name="T47" fmla="*/ 70 h 372"/>
                <a:gd name="T48" fmla="*/ 225 w 346"/>
                <a:gd name="T49" fmla="*/ 90 h 372"/>
                <a:gd name="T50" fmla="*/ 232 w 346"/>
                <a:gd name="T51" fmla="*/ 80 h 372"/>
                <a:gd name="T52" fmla="*/ 242 w 346"/>
                <a:gd name="T53" fmla="*/ 51 h 372"/>
                <a:gd name="T54" fmla="*/ 222 w 346"/>
                <a:gd name="T55" fmla="*/ 60 h 372"/>
                <a:gd name="T56" fmla="*/ 203 w 346"/>
                <a:gd name="T57" fmla="*/ 88 h 372"/>
                <a:gd name="T58" fmla="*/ 225 w 346"/>
                <a:gd name="T59" fmla="*/ 90 h 372"/>
                <a:gd name="T60" fmla="*/ 200 w 346"/>
                <a:gd name="T61" fmla="*/ 247 h 372"/>
                <a:gd name="T62" fmla="*/ 200 w 346"/>
                <a:gd name="T63" fmla="*/ 247 h 372"/>
                <a:gd name="T64" fmla="*/ 262 w 346"/>
                <a:gd name="T65" fmla="*/ 176 h 372"/>
                <a:gd name="T66" fmla="*/ 262 w 346"/>
                <a:gd name="T67" fmla="*/ 176 h 372"/>
                <a:gd name="T68" fmla="*/ 303 w 346"/>
                <a:gd name="T69" fmla="*/ 125 h 372"/>
                <a:gd name="T70" fmla="*/ 303 w 346"/>
                <a:gd name="T71" fmla="*/ 125 h 372"/>
                <a:gd name="T72" fmla="*/ 302 w 346"/>
                <a:gd name="T73" fmla="*/ 148 h 372"/>
                <a:gd name="T74" fmla="*/ 303 w 346"/>
                <a:gd name="T75" fmla="*/ 132 h 372"/>
                <a:gd name="T76" fmla="*/ 189 w 346"/>
                <a:gd name="T77" fmla="*/ 269 h 372"/>
                <a:gd name="T78" fmla="*/ 257 w 346"/>
                <a:gd name="T79" fmla="*/ 205 h 372"/>
                <a:gd name="T80" fmla="*/ 257 w 346"/>
                <a:gd name="T81" fmla="*/ 181 h 372"/>
                <a:gd name="T82" fmla="*/ 194 w 346"/>
                <a:gd name="T83" fmla="*/ 255 h 372"/>
                <a:gd name="T84" fmla="*/ 189 w 346"/>
                <a:gd name="T85" fmla="*/ 269 h 372"/>
                <a:gd name="T86" fmla="*/ 68 w 346"/>
                <a:gd name="T87" fmla="*/ 369 h 372"/>
                <a:gd name="T88" fmla="*/ 101 w 346"/>
                <a:gd name="T89" fmla="*/ 350 h 372"/>
                <a:gd name="T90" fmla="*/ 129 w 346"/>
                <a:gd name="T91" fmla="*/ 325 h 372"/>
                <a:gd name="T92" fmla="*/ 148 w 346"/>
                <a:gd name="T93" fmla="*/ 305 h 372"/>
                <a:gd name="T94" fmla="*/ 176 w 346"/>
                <a:gd name="T95" fmla="*/ 271 h 372"/>
                <a:gd name="T96" fmla="*/ 191 w 346"/>
                <a:gd name="T97" fmla="*/ 250 h 372"/>
                <a:gd name="T98" fmla="*/ 253 w 346"/>
                <a:gd name="T99" fmla="*/ 160 h 372"/>
                <a:gd name="T100" fmla="*/ 279 w 346"/>
                <a:gd name="T101" fmla="*/ 125 h 372"/>
                <a:gd name="T102" fmla="*/ 295 w 346"/>
                <a:gd name="T103" fmla="*/ 106 h 372"/>
                <a:gd name="T104" fmla="*/ 341 w 346"/>
                <a:gd name="T105" fmla="*/ 64 h 372"/>
                <a:gd name="T106" fmla="*/ 343 w 346"/>
                <a:gd name="T107" fmla="*/ 63 h 372"/>
                <a:gd name="T108" fmla="*/ 331 w 346"/>
                <a:gd name="T109" fmla="*/ 52 h 372"/>
                <a:gd name="T110" fmla="*/ 68 w 346"/>
                <a:gd name="T111" fmla="*/ 369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6" h="372">
                  <a:moveTo>
                    <a:pt x="1" y="223"/>
                  </a:moveTo>
                  <a:lnTo>
                    <a:pt x="1" y="223"/>
                  </a:lnTo>
                  <a:cubicBezTo>
                    <a:pt x="1" y="225"/>
                    <a:pt x="1" y="228"/>
                    <a:pt x="1" y="230"/>
                  </a:cubicBezTo>
                  <a:cubicBezTo>
                    <a:pt x="7" y="226"/>
                    <a:pt x="15" y="220"/>
                    <a:pt x="20" y="219"/>
                  </a:cubicBezTo>
                  <a:cubicBezTo>
                    <a:pt x="22" y="212"/>
                    <a:pt x="24" y="205"/>
                    <a:pt x="28" y="196"/>
                  </a:cubicBezTo>
                  <a:cubicBezTo>
                    <a:pt x="28" y="197"/>
                    <a:pt x="27" y="197"/>
                    <a:pt x="27" y="197"/>
                  </a:cubicBezTo>
                  <a:cubicBezTo>
                    <a:pt x="27" y="197"/>
                    <a:pt x="27" y="197"/>
                    <a:pt x="27" y="197"/>
                  </a:cubicBezTo>
                  <a:cubicBezTo>
                    <a:pt x="15" y="204"/>
                    <a:pt x="3" y="218"/>
                    <a:pt x="1" y="223"/>
                  </a:cubicBezTo>
                  <a:lnTo>
                    <a:pt x="1" y="223"/>
                  </a:lnTo>
                  <a:close/>
                  <a:moveTo>
                    <a:pt x="2" y="188"/>
                  </a:moveTo>
                  <a:lnTo>
                    <a:pt x="2" y="188"/>
                  </a:lnTo>
                  <a:cubicBezTo>
                    <a:pt x="1" y="196"/>
                    <a:pt x="0" y="205"/>
                    <a:pt x="1" y="214"/>
                  </a:cubicBezTo>
                  <a:cubicBezTo>
                    <a:pt x="3" y="210"/>
                    <a:pt x="7" y="206"/>
                    <a:pt x="11" y="202"/>
                  </a:cubicBezTo>
                  <a:lnTo>
                    <a:pt x="2" y="188"/>
                  </a:lnTo>
                  <a:lnTo>
                    <a:pt x="2" y="188"/>
                  </a:lnTo>
                  <a:close/>
                  <a:moveTo>
                    <a:pt x="5" y="169"/>
                  </a:moveTo>
                  <a:lnTo>
                    <a:pt x="5" y="169"/>
                  </a:lnTo>
                  <a:cubicBezTo>
                    <a:pt x="4" y="172"/>
                    <a:pt x="4" y="176"/>
                    <a:pt x="3" y="179"/>
                  </a:cubicBezTo>
                  <a:lnTo>
                    <a:pt x="15" y="198"/>
                  </a:lnTo>
                  <a:cubicBezTo>
                    <a:pt x="17" y="197"/>
                    <a:pt x="20" y="195"/>
                    <a:pt x="22" y="194"/>
                  </a:cubicBezTo>
                  <a:cubicBezTo>
                    <a:pt x="12" y="174"/>
                    <a:pt x="10" y="178"/>
                    <a:pt x="29" y="168"/>
                  </a:cubicBezTo>
                  <a:cubicBezTo>
                    <a:pt x="28" y="165"/>
                    <a:pt x="27" y="162"/>
                    <a:pt x="26" y="159"/>
                  </a:cubicBezTo>
                  <a:cubicBezTo>
                    <a:pt x="21" y="160"/>
                    <a:pt x="12" y="164"/>
                    <a:pt x="5" y="169"/>
                  </a:cubicBezTo>
                  <a:lnTo>
                    <a:pt x="5" y="169"/>
                  </a:lnTo>
                  <a:close/>
                  <a:moveTo>
                    <a:pt x="36" y="96"/>
                  </a:moveTo>
                  <a:lnTo>
                    <a:pt x="36" y="96"/>
                  </a:lnTo>
                  <a:cubicBezTo>
                    <a:pt x="23" y="116"/>
                    <a:pt x="13" y="138"/>
                    <a:pt x="7" y="161"/>
                  </a:cubicBezTo>
                  <a:cubicBezTo>
                    <a:pt x="13" y="157"/>
                    <a:pt x="20" y="155"/>
                    <a:pt x="24" y="153"/>
                  </a:cubicBezTo>
                  <a:cubicBezTo>
                    <a:pt x="23" y="145"/>
                    <a:pt x="23" y="136"/>
                    <a:pt x="27" y="126"/>
                  </a:cubicBezTo>
                  <a:cubicBezTo>
                    <a:pt x="28" y="123"/>
                    <a:pt x="32" y="123"/>
                    <a:pt x="32" y="127"/>
                  </a:cubicBezTo>
                  <a:cubicBezTo>
                    <a:pt x="34" y="141"/>
                    <a:pt x="49" y="152"/>
                    <a:pt x="60" y="161"/>
                  </a:cubicBezTo>
                  <a:cubicBezTo>
                    <a:pt x="62" y="159"/>
                    <a:pt x="65" y="156"/>
                    <a:pt x="68" y="154"/>
                  </a:cubicBezTo>
                  <a:cubicBezTo>
                    <a:pt x="52" y="142"/>
                    <a:pt x="40" y="125"/>
                    <a:pt x="36" y="96"/>
                  </a:cubicBezTo>
                  <a:lnTo>
                    <a:pt x="36" y="96"/>
                  </a:lnTo>
                  <a:close/>
                  <a:moveTo>
                    <a:pt x="56" y="72"/>
                  </a:moveTo>
                  <a:lnTo>
                    <a:pt x="56" y="72"/>
                  </a:lnTo>
                  <a:cubicBezTo>
                    <a:pt x="53" y="75"/>
                    <a:pt x="50" y="78"/>
                    <a:pt x="47" y="82"/>
                  </a:cubicBezTo>
                  <a:cubicBezTo>
                    <a:pt x="53" y="90"/>
                    <a:pt x="59" y="95"/>
                    <a:pt x="67" y="98"/>
                  </a:cubicBezTo>
                  <a:cubicBezTo>
                    <a:pt x="66" y="91"/>
                    <a:pt x="66" y="81"/>
                    <a:pt x="68" y="75"/>
                  </a:cubicBezTo>
                  <a:lnTo>
                    <a:pt x="56" y="72"/>
                  </a:lnTo>
                  <a:lnTo>
                    <a:pt x="56" y="72"/>
                  </a:lnTo>
                  <a:close/>
                  <a:moveTo>
                    <a:pt x="214" y="53"/>
                  </a:moveTo>
                  <a:lnTo>
                    <a:pt x="214" y="53"/>
                  </a:lnTo>
                  <a:cubicBezTo>
                    <a:pt x="211" y="55"/>
                    <a:pt x="208" y="56"/>
                    <a:pt x="204" y="56"/>
                  </a:cubicBezTo>
                  <a:cubicBezTo>
                    <a:pt x="203" y="64"/>
                    <a:pt x="202" y="72"/>
                    <a:pt x="203" y="80"/>
                  </a:cubicBezTo>
                  <a:lnTo>
                    <a:pt x="218" y="64"/>
                  </a:lnTo>
                  <a:cubicBezTo>
                    <a:pt x="215" y="60"/>
                    <a:pt x="214" y="57"/>
                    <a:pt x="214" y="53"/>
                  </a:cubicBezTo>
                  <a:lnTo>
                    <a:pt x="214" y="53"/>
                  </a:lnTo>
                  <a:close/>
                  <a:moveTo>
                    <a:pt x="197" y="70"/>
                  </a:moveTo>
                  <a:lnTo>
                    <a:pt x="197" y="70"/>
                  </a:lnTo>
                  <a:cubicBezTo>
                    <a:pt x="193" y="69"/>
                    <a:pt x="189" y="68"/>
                    <a:pt x="187" y="64"/>
                  </a:cubicBezTo>
                  <a:cubicBezTo>
                    <a:pt x="186" y="62"/>
                    <a:pt x="192" y="63"/>
                    <a:pt x="193" y="63"/>
                  </a:cubicBezTo>
                  <a:cubicBezTo>
                    <a:pt x="195" y="63"/>
                    <a:pt x="196" y="62"/>
                    <a:pt x="198" y="62"/>
                  </a:cubicBezTo>
                  <a:cubicBezTo>
                    <a:pt x="198" y="59"/>
                    <a:pt x="198" y="56"/>
                    <a:pt x="199" y="53"/>
                  </a:cubicBezTo>
                  <a:cubicBezTo>
                    <a:pt x="199" y="53"/>
                    <a:pt x="199" y="52"/>
                    <a:pt x="199" y="52"/>
                  </a:cubicBezTo>
                  <a:cubicBezTo>
                    <a:pt x="199" y="51"/>
                    <a:pt x="199" y="50"/>
                    <a:pt x="199" y="49"/>
                  </a:cubicBezTo>
                  <a:cubicBezTo>
                    <a:pt x="200" y="46"/>
                    <a:pt x="205" y="46"/>
                    <a:pt x="205" y="50"/>
                  </a:cubicBezTo>
                  <a:cubicBezTo>
                    <a:pt x="221" y="49"/>
                    <a:pt x="218" y="25"/>
                    <a:pt x="201" y="29"/>
                  </a:cubicBezTo>
                  <a:cubicBezTo>
                    <a:pt x="197" y="29"/>
                    <a:pt x="196" y="24"/>
                    <a:pt x="200" y="23"/>
                  </a:cubicBezTo>
                  <a:cubicBezTo>
                    <a:pt x="204" y="22"/>
                    <a:pt x="207" y="22"/>
                    <a:pt x="210" y="23"/>
                  </a:cubicBezTo>
                  <a:cubicBezTo>
                    <a:pt x="208" y="0"/>
                    <a:pt x="172" y="14"/>
                    <a:pt x="192" y="32"/>
                  </a:cubicBezTo>
                  <a:cubicBezTo>
                    <a:pt x="195" y="34"/>
                    <a:pt x="192" y="39"/>
                    <a:pt x="189" y="36"/>
                  </a:cubicBezTo>
                  <a:cubicBezTo>
                    <a:pt x="185" y="33"/>
                    <a:pt x="183" y="30"/>
                    <a:pt x="182" y="27"/>
                  </a:cubicBezTo>
                  <a:cubicBezTo>
                    <a:pt x="169" y="29"/>
                    <a:pt x="172" y="45"/>
                    <a:pt x="181" y="48"/>
                  </a:cubicBezTo>
                  <a:lnTo>
                    <a:pt x="181" y="47"/>
                  </a:lnTo>
                  <a:cubicBezTo>
                    <a:pt x="182" y="44"/>
                    <a:pt x="187" y="45"/>
                    <a:pt x="186" y="49"/>
                  </a:cubicBezTo>
                  <a:lnTo>
                    <a:pt x="185" y="51"/>
                  </a:lnTo>
                  <a:cubicBezTo>
                    <a:pt x="185" y="52"/>
                    <a:pt x="185" y="52"/>
                    <a:pt x="185" y="52"/>
                  </a:cubicBezTo>
                  <a:lnTo>
                    <a:pt x="172" y="105"/>
                  </a:lnTo>
                  <a:cubicBezTo>
                    <a:pt x="175" y="105"/>
                    <a:pt x="177" y="106"/>
                    <a:pt x="179" y="106"/>
                  </a:cubicBezTo>
                  <a:lnTo>
                    <a:pt x="199" y="85"/>
                  </a:lnTo>
                  <a:cubicBezTo>
                    <a:pt x="197" y="80"/>
                    <a:pt x="197" y="75"/>
                    <a:pt x="197" y="70"/>
                  </a:cubicBezTo>
                  <a:lnTo>
                    <a:pt x="197" y="70"/>
                  </a:lnTo>
                  <a:close/>
                  <a:moveTo>
                    <a:pt x="225" y="90"/>
                  </a:moveTo>
                  <a:lnTo>
                    <a:pt x="225" y="90"/>
                  </a:lnTo>
                  <a:cubicBezTo>
                    <a:pt x="222" y="85"/>
                    <a:pt x="221" y="79"/>
                    <a:pt x="222" y="74"/>
                  </a:cubicBezTo>
                  <a:cubicBezTo>
                    <a:pt x="222" y="71"/>
                    <a:pt x="225" y="76"/>
                    <a:pt x="225" y="76"/>
                  </a:cubicBezTo>
                  <a:cubicBezTo>
                    <a:pt x="227" y="78"/>
                    <a:pt x="229" y="79"/>
                    <a:pt x="232" y="80"/>
                  </a:cubicBezTo>
                  <a:cubicBezTo>
                    <a:pt x="236" y="73"/>
                    <a:pt x="241" y="66"/>
                    <a:pt x="246" y="60"/>
                  </a:cubicBezTo>
                  <a:cubicBezTo>
                    <a:pt x="252" y="52"/>
                    <a:pt x="257" y="45"/>
                    <a:pt x="263" y="38"/>
                  </a:cubicBezTo>
                  <a:cubicBezTo>
                    <a:pt x="253" y="26"/>
                    <a:pt x="237" y="33"/>
                    <a:pt x="242" y="51"/>
                  </a:cubicBezTo>
                  <a:cubicBezTo>
                    <a:pt x="243" y="55"/>
                    <a:pt x="237" y="56"/>
                    <a:pt x="236" y="52"/>
                  </a:cubicBezTo>
                  <a:cubicBezTo>
                    <a:pt x="235" y="48"/>
                    <a:pt x="235" y="45"/>
                    <a:pt x="235" y="42"/>
                  </a:cubicBezTo>
                  <a:cubicBezTo>
                    <a:pt x="223" y="38"/>
                    <a:pt x="214" y="49"/>
                    <a:pt x="222" y="60"/>
                  </a:cubicBezTo>
                  <a:cubicBezTo>
                    <a:pt x="225" y="57"/>
                    <a:pt x="228" y="61"/>
                    <a:pt x="226" y="64"/>
                  </a:cubicBezTo>
                  <a:lnTo>
                    <a:pt x="204" y="87"/>
                  </a:lnTo>
                  <a:cubicBezTo>
                    <a:pt x="204" y="88"/>
                    <a:pt x="204" y="88"/>
                    <a:pt x="203" y="88"/>
                  </a:cubicBezTo>
                  <a:lnTo>
                    <a:pt x="186" y="107"/>
                  </a:lnTo>
                  <a:cubicBezTo>
                    <a:pt x="193" y="109"/>
                    <a:pt x="201" y="110"/>
                    <a:pt x="209" y="113"/>
                  </a:cubicBezTo>
                  <a:cubicBezTo>
                    <a:pt x="214" y="105"/>
                    <a:pt x="220" y="97"/>
                    <a:pt x="225" y="90"/>
                  </a:cubicBezTo>
                  <a:lnTo>
                    <a:pt x="225" y="90"/>
                  </a:lnTo>
                  <a:close/>
                  <a:moveTo>
                    <a:pt x="200" y="247"/>
                  </a:moveTo>
                  <a:lnTo>
                    <a:pt x="200" y="247"/>
                  </a:lnTo>
                  <a:cubicBezTo>
                    <a:pt x="231" y="234"/>
                    <a:pt x="241" y="209"/>
                    <a:pt x="240" y="189"/>
                  </a:cubicBezTo>
                  <a:cubicBezTo>
                    <a:pt x="233" y="199"/>
                    <a:pt x="226" y="210"/>
                    <a:pt x="219" y="219"/>
                  </a:cubicBezTo>
                  <a:cubicBezTo>
                    <a:pt x="213" y="229"/>
                    <a:pt x="206" y="238"/>
                    <a:pt x="200" y="247"/>
                  </a:cubicBezTo>
                  <a:lnTo>
                    <a:pt x="200" y="247"/>
                  </a:lnTo>
                  <a:close/>
                  <a:moveTo>
                    <a:pt x="262" y="176"/>
                  </a:moveTo>
                  <a:lnTo>
                    <a:pt x="262" y="176"/>
                  </a:lnTo>
                  <a:cubicBezTo>
                    <a:pt x="275" y="162"/>
                    <a:pt x="280" y="148"/>
                    <a:pt x="280" y="134"/>
                  </a:cubicBezTo>
                  <a:cubicBezTo>
                    <a:pt x="272" y="143"/>
                    <a:pt x="265" y="152"/>
                    <a:pt x="259" y="162"/>
                  </a:cubicBezTo>
                  <a:cubicBezTo>
                    <a:pt x="260" y="166"/>
                    <a:pt x="261" y="171"/>
                    <a:pt x="262" y="176"/>
                  </a:cubicBezTo>
                  <a:lnTo>
                    <a:pt x="262" y="176"/>
                  </a:lnTo>
                  <a:close/>
                  <a:moveTo>
                    <a:pt x="303" y="125"/>
                  </a:moveTo>
                  <a:lnTo>
                    <a:pt x="303" y="125"/>
                  </a:lnTo>
                  <a:cubicBezTo>
                    <a:pt x="317" y="114"/>
                    <a:pt x="322" y="102"/>
                    <a:pt x="322" y="87"/>
                  </a:cubicBezTo>
                  <a:cubicBezTo>
                    <a:pt x="314" y="94"/>
                    <a:pt x="307" y="101"/>
                    <a:pt x="300" y="109"/>
                  </a:cubicBezTo>
                  <a:cubicBezTo>
                    <a:pt x="301" y="115"/>
                    <a:pt x="302" y="120"/>
                    <a:pt x="303" y="125"/>
                  </a:cubicBezTo>
                  <a:lnTo>
                    <a:pt x="303" y="125"/>
                  </a:lnTo>
                  <a:close/>
                  <a:moveTo>
                    <a:pt x="302" y="148"/>
                  </a:moveTo>
                  <a:lnTo>
                    <a:pt x="302" y="148"/>
                  </a:lnTo>
                  <a:cubicBezTo>
                    <a:pt x="331" y="135"/>
                    <a:pt x="344" y="104"/>
                    <a:pt x="341" y="71"/>
                  </a:cubicBezTo>
                  <a:cubicBezTo>
                    <a:pt x="336" y="75"/>
                    <a:pt x="332" y="78"/>
                    <a:pt x="327" y="82"/>
                  </a:cubicBezTo>
                  <a:cubicBezTo>
                    <a:pt x="329" y="102"/>
                    <a:pt x="322" y="118"/>
                    <a:pt x="303" y="132"/>
                  </a:cubicBezTo>
                  <a:cubicBezTo>
                    <a:pt x="303" y="138"/>
                    <a:pt x="303" y="143"/>
                    <a:pt x="302" y="148"/>
                  </a:cubicBezTo>
                  <a:lnTo>
                    <a:pt x="302" y="148"/>
                  </a:lnTo>
                  <a:close/>
                  <a:moveTo>
                    <a:pt x="189" y="269"/>
                  </a:moveTo>
                  <a:lnTo>
                    <a:pt x="189" y="269"/>
                  </a:lnTo>
                  <a:cubicBezTo>
                    <a:pt x="189" y="269"/>
                    <a:pt x="189" y="269"/>
                    <a:pt x="189" y="269"/>
                  </a:cubicBezTo>
                  <a:cubicBezTo>
                    <a:pt x="222" y="266"/>
                    <a:pt x="251" y="240"/>
                    <a:pt x="257" y="205"/>
                  </a:cubicBezTo>
                  <a:cubicBezTo>
                    <a:pt x="257" y="204"/>
                    <a:pt x="257" y="204"/>
                    <a:pt x="257" y="204"/>
                  </a:cubicBezTo>
                  <a:cubicBezTo>
                    <a:pt x="258" y="197"/>
                    <a:pt x="258" y="190"/>
                    <a:pt x="257" y="182"/>
                  </a:cubicBezTo>
                  <a:cubicBezTo>
                    <a:pt x="257" y="182"/>
                    <a:pt x="257" y="181"/>
                    <a:pt x="257" y="181"/>
                  </a:cubicBezTo>
                  <a:cubicBezTo>
                    <a:pt x="257" y="177"/>
                    <a:pt x="256" y="172"/>
                    <a:pt x="254" y="168"/>
                  </a:cubicBezTo>
                  <a:cubicBezTo>
                    <a:pt x="251" y="172"/>
                    <a:pt x="248" y="177"/>
                    <a:pt x="244" y="182"/>
                  </a:cubicBezTo>
                  <a:cubicBezTo>
                    <a:pt x="249" y="207"/>
                    <a:pt x="238" y="242"/>
                    <a:pt x="194" y="255"/>
                  </a:cubicBezTo>
                  <a:cubicBezTo>
                    <a:pt x="191" y="260"/>
                    <a:pt x="187" y="264"/>
                    <a:pt x="184" y="269"/>
                  </a:cubicBezTo>
                  <a:cubicBezTo>
                    <a:pt x="185" y="269"/>
                    <a:pt x="187" y="269"/>
                    <a:pt x="189" y="269"/>
                  </a:cubicBezTo>
                  <a:lnTo>
                    <a:pt x="189" y="269"/>
                  </a:lnTo>
                  <a:close/>
                  <a:moveTo>
                    <a:pt x="68" y="369"/>
                  </a:moveTo>
                  <a:lnTo>
                    <a:pt x="68" y="369"/>
                  </a:lnTo>
                  <a:cubicBezTo>
                    <a:pt x="68" y="369"/>
                    <a:pt x="68" y="369"/>
                    <a:pt x="68" y="369"/>
                  </a:cubicBezTo>
                  <a:cubicBezTo>
                    <a:pt x="68" y="370"/>
                    <a:pt x="69" y="371"/>
                    <a:pt x="70" y="372"/>
                  </a:cubicBezTo>
                  <a:cubicBezTo>
                    <a:pt x="81" y="366"/>
                    <a:pt x="91" y="358"/>
                    <a:pt x="101" y="350"/>
                  </a:cubicBezTo>
                  <a:cubicBezTo>
                    <a:pt x="101" y="350"/>
                    <a:pt x="101" y="350"/>
                    <a:pt x="101" y="350"/>
                  </a:cubicBezTo>
                  <a:cubicBezTo>
                    <a:pt x="106" y="346"/>
                    <a:pt x="111" y="342"/>
                    <a:pt x="115" y="338"/>
                  </a:cubicBezTo>
                  <a:cubicBezTo>
                    <a:pt x="115" y="338"/>
                    <a:pt x="116" y="338"/>
                    <a:pt x="116" y="338"/>
                  </a:cubicBezTo>
                  <a:cubicBezTo>
                    <a:pt x="120" y="334"/>
                    <a:pt x="125" y="329"/>
                    <a:pt x="129" y="325"/>
                  </a:cubicBezTo>
                  <a:cubicBezTo>
                    <a:pt x="129" y="325"/>
                    <a:pt x="130" y="325"/>
                    <a:pt x="130" y="324"/>
                  </a:cubicBezTo>
                  <a:cubicBezTo>
                    <a:pt x="136" y="319"/>
                    <a:pt x="141" y="312"/>
                    <a:pt x="147" y="306"/>
                  </a:cubicBezTo>
                  <a:cubicBezTo>
                    <a:pt x="147" y="306"/>
                    <a:pt x="147" y="305"/>
                    <a:pt x="148" y="305"/>
                  </a:cubicBezTo>
                  <a:cubicBezTo>
                    <a:pt x="153" y="300"/>
                    <a:pt x="158" y="294"/>
                    <a:pt x="162" y="288"/>
                  </a:cubicBezTo>
                  <a:cubicBezTo>
                    <a:pt x="163" y="287"/>
                    <a:pt x="163" y="287"/>
                    <a:pt x="163" y="287"/>
                  </a:cubicBezTo>
                  <a:cubicBezTo>
                    <a:pt x="167" y="282"/>
                    <a:pt x="172" y="276"/>
                    <a:pt x="176" y="271"/>
                  </a:cubicBezTo>
                  <a:cubicBezTo>
                    <a:pt x="176" y="270"/>
                    <a:pt x="176" y="270"/>
                    <a:pt x="176" y="270"/>
                  </a:cubicBezTo>
                  <a:cubicBezTo>
                    <a:pt x="181" y="264"/>
                    <a:pt x="186" y="257"/>
                    <a:pt x="190" y="251"/>
                  </a:cubicBezTo>
                  <a:cubicBezTo>
                    <a:pt x="190" y="251"/>
                    <a:pt x="190" y="251"/>
                    <a:pt x="191" y="250"/>
                  </a:cubicBezTo>
                  <a:cubicBezTo>
                    <a:pt x="207" y="227"/>
                    <a:pt x="223" y="203"/>
                    <a:pt x="239" y="180"/>
                  </a:cubicBezTo>
                  <a:cubicBezTo>
                    <a:pt x="239" y="180"/>
                    <a:pt x="239" y="180"/>
                    <a:pt x="239" y="180"/>
                  </a:cubicBezTo>
                  <a:cubicBezTo>
                    <a:pt x="244" y="173"/>
                    <a:pt x="248" y="167"/>
                    <a:pt x="253" y="160"/>
                  </a:cubicBezTo>
                  <a:cubicBezTo>
                    <a:pt x="253" y="160"/>
                    <a:pt x="253" y="160"/>
                    <a:pt x="253" y="160"/>
                  </a:cubicBezTo>
                  <a:cubicBezTo>
                    <a:pt x="261" y="149"/>
                    <a:pt x="269" y="138"/>
                    <a:pt x="277" y="128"/>
                  </a:cubicBezTo>
                  <a:cubicBezTo>
                    <a:pt x="278" y="127"/>
                    <a:pt x="279" y="126"/>
                    <a:pt x="279" y="125"/>
                  </a:cubicBezTo>
                  <a:cubicBezTo>
                    <a:pt x="280" y="125"/>
                    <a:pt x="280" y="124"/>
                    <a:pt x="280" y="124"/>
                  </a:cubicBezTo>
                  <a:cubicBezTo>
                    <a:pt x="285" y="118"/>
                    <a:pt x="290" y="113"/>
                    <a:pt x="295" y="107"/>
                  </a:cubicBezTo>
                  <a:cubicBezTo>
                    <a:pt x="295" y="107"/>
                    <a:pt x="295" y="107"/>
                    <a:pt x="295" y="106"/>
                  </a:cubicBezTo>
                  <a:cubicBezTo>
                    <a:pt x="304" y="97"/>
                    <a:pt x="313" y="87"/>
                    <a:pt x="322" y="79"/>
                  </a:cubicBezTo>
                  <a:cubicBezTo>
                    <a:pt x="322" y="79"/>
                    <a:pt x="323" y="79"/>
                    <a:pt x="323" y="79"/>
                  </a:cubicBezTo>
                  <a:cubicBezTo>
                    <a:pt x="329" y="73"/>
                    <a:pt x="335" y="69"/>
                    <a:pt x="341" y="64"/>
                  </a:cubicBezTo>
                  <a:cubicBezTo>
                    <a:pt x="341" y="64"/>
                    <a:pt x="342" y="64"/>
                    <a:pt x="342" y="64"/>
                  </a:cubicBezTo>
                  <a:lnTo>
                    <a:pt x="343" y="63"/>
                  </a:lnTo>
                  <a:cubicBezTo>
                    <a:pt x="343" y="63"/>
                    <a:pt x="343" y="63"/>
                    <a:pt x="343" y="63"/>
                  </a:cubicBezTo>
                  <a:cubicBezTo>
                    <a:pt x="344" y="62"/>
                    <a:pt x="345" y="61"/>
                    <a:pt x="346" y="61"/>
                  </a:cubicBezTo>
                  <a:lnTo>
                    <a:pt x="340" y="45"/>
                  </a:lnTo>
                  <a:cubicBezTo>
                    <a:pt x="337" y="47"/>
                    <a:pt x="334" y="50"/>
                    <a:pt x="331" y="52"/>
                  </a:cubicBezTo>
                  <a:cubicBezTo>
                    <a:pt x="331" y="52"/>
                    <a:pt x="331" y="53"/>
                    <a:pt x="331" y="53"/>
                  </a:cubicBezTo>
                  <a:cubicBezTo>
                    <a:pt x="225" y="140"/>
                    <a:pt x="180" y="283"/>
                    <a:pt x="63" y="361"/>
                  </a:cubicBezTo>
                  <a:cubicBezTo>
                    <a:pt x="65" y="364"/>
                    <a:pt x="66" y="366"/>
                    <a:pt x="68" y="369"/>
                  </a:cubicBezTo>
                  <a:lnTo>
                    <a:pt x="68" y="369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B8CBC970-FC0D-4723-B28A-D212B56428E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694613" y="509588"/>
              <a:ext cx="328613" cy="385762"/>
            </a:xfrm>
            <a:custGeom>
              <a:avLst/>
              <a:gdLst>
                <a:gd name="T0" fmla="*/ 159 w 404"/>
                <a:gd name="T1" fmla="*/ 338 h 470"/>
                <a:gd name="T2" fmla="*/ 185 w 404"/>
                <a:gd name="T3" fmla="*/ 332 h 470"/>
                <a:gd name="T4" fmla="*/ 193 w 404"/>
                <a:gd name="T5" fmla="*/ 297 h 470"/>
                <a:gd name="T6" fmla="*/ 161 w 404"/>
                <a:gd name="T7" fmla="*/ 281 h 470"/>
                <a:gd name="T8" fmla="*/ 137 w 404"/>
                <a:gd name="T9" fmla="*/ 310 h 470"/>
                <a:gd name="T10" fmla="*/ 83 w 404"/>
                <a:gd name="T11" fmla="*/ 444 h 470"/>
                <a:gd name="T12" fmla="*/ 107 w 404"/>
                <a:gd name="T13" fmla="*/ 433 h 470"/>
                <a:gd name="T14" fmla="*/ 155 w 404"/>
                <a:gd name="T15" fmla="*/ 343 h 470"/>
                <a:gd name="T16" fmla="*/ 84 w 404"/>
                <a:gd name="T17" fmla="*/ 429 h 470"/>
                <a:gd name="T18" fmla="*/ 57 w 404"/>
                <a:gd name="T19" fmla="*/ 416 h 470"/>
                <a:gd name="T20" fmla="*/ 59 w 404"/>
                <a:gd name="T21" fmla="*/ 345 h 470"/>
                <a:gd name="T22" fmla="*/ 83 w 404"/>
                <a:gd name="T23" fmla="*/ 444 h 470"/>
                <a:gd name="T24" fmla="*/ 90 w 404"/>
                <a:gd name="T25" fmla="*/ 448 h 470"/>
                <a:gd name="T26" fmla="*/ 108 w 404"/>
                <a:gd name="T27" fmla="*/ 438 h 470"/>
                <a:gd name="T28" fmla="*/ 115 w 404"/>
                <a:gd name="T29" fmla="*/ 434 h 470"/>
                <a:gd name="T30" fmla="*/ 127 w 404"/>
                <a:gd name="T31" fmla="*/ 424 h 470"/>
                <a:gd name="T32" fmla="*/ 161 w 404"/>
                <a:gd name="T33" fmla="*/ 344 h 470"/>
                <a:gd name="T34" fmla="*/ 280 w 404"/>
                <a:gd name="T35" fmla="*/ 459 h 470"/>
                <a:gd name="T36" fmla="*/ 166 w 404"/>
                <a:gd name="T37" fmla="*/ 345 h 470"/>
                <a:gd name="T38" fmla="*/ 161 w 404"/>
                <a:gd name="T39" fmla="*/ 268 h 470"/>
                <a:gd name="T40" fmla="*/ 166 w 404"/>
                <a:gd name="T41" fmla="*/ 275 h 470"/>
                <a:gd name="T42" fmla="*/ 161 w 404"/>
                <a:gd name="T43" fmla="*/ 268 h 470"/>
                <a:gd name="T44" fmla="*/ 199 w 404"/>
                <a:gd name="T45" fmla="*/ 297 h 470"/>
                <a:gd name="T46" fmla="*/ 331 w 404"/>
                <a:gd name="T47" fmla="*/ 362 h 470"/>
                <a:gd name="T48" fmla="*/ 368 w 404"/>
                <a:gd name="T49" fmla="*/ 285 h 470"/>
                <a:gd name="T50" fmla="*/ 323 w 404"/>
                <a:gd name="T51" fmla="*/ 281 h 470"/>
                <a:gd name="T52" fmla="*/ 368 w 404"/>
                <a:gd name="T53" fmla="*/ 279 h 470"/>
                <a:gd name="T54" fmla="*/ 377 w 404"/>
                <a:gd name="T55" fmla="*/ 243 h 470"/>
                <a:gd name="T56" fmla="*/ 345 w 404"/>
                <a:gd name="T57" fmla="*/ 219 h 470"/>
                <a:gd name="T58" fmla="*/ 347 w 404"/>
                <a:gd name="T59" fmla="*/ 245 h 470"/>
                <a:gd name="T60" fmla="*/ 383 w 404"/>
                <a:gd name="T61" fmla="*/ 239 h 470"/>
                <a:gd name="T62" fmla="*/ 367 w 404"/>
                <a:gd name="T63" fmla="*/ 129 h 470"/>
                <a:gd name="T64" fmla="*/ 182 w 404"/>
                <a:gd name="T65" fmla="*/ 233 h 470"/>
                <a:gd name="T66" fmla="*/ 175 w 404"/>
                <a:gd name="T67" fmla="*/ 239 h 470"/>
                <a:gd name="T68" fmla="*/ 170 w 404"/>
                <a:gd name="T69" fmla="*/ 234 h 470"/>
                <a:gd name="T70" fmla="*/ 187 w 404"/>
                <a:gd name="T71" fmla="*/ 282 h 470"/>
                <a:gd name="T72" fmla="*/ 174 w 404"/>
                <a:gd name="T73" fmla="*/ 239 h 470"/>
                <a:gd name="T74" fmla="*/ 273 w 404"/>
                <a:gd name="T75" fmla="*/ 38 h 470"/>
                <a:gd name="T76" fmla="*/ 262 w 404"/>
                <a:gd name="T77" fmla="*/ 38 h 470"/>
                <a:gd name="T78" fmla="*/ 273 w 404"/>
                <a:gd name="T79" fmla="*/ 38 h 470"/>
                <a:gd name="T80" fmla="*/ 282 w 404"/>
                <a:gd name="T81" fmla="*/ 26 h 470"/>
                <a:gd name="T82" fmla="*/ 288 w 404"/>
                <a:gd name="T83" fmla="*/ 20 h 470"/>
                <a:gd name="T84" fmla="*/ 258 w 404"/>
                <a:gd name="T85" fmla="*/ 56 h 470"/>
                <a:gd name="T86" fmla="*/ 254 w 404"/>
                <a:gd name="T87" fmla="*/ 52 h 470"/>
                <a:gd name="T88" fmla="*/ 98 w 404"/>
                <a:gd name="T89" fmla="*/ 6 h 470"/>
                <a:gd name="T90" fmla="*/ 87 w 404"/>
                <a:gd name="T91" fmla="*/ 6 h 470"/>
                <a:gd name="T92" fmla="*/ 98 w 404"/>
                <a:gd name="T93" fmla="*/ 6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04" h="470">
                  <a:moveTo>
                    <a:pt x="159" y="338"/>
                  </a:moveTo>
                  <a:lnTo>
                    <a:pt x="159" y="338"/>
                  </a:lnTo>
                  <a:cubicBezTo>
                    <a:pt x="159" y="338"/>
                    <a:pt x="159" y="338"/>
                    <a:pt x="159" y="338"/>
                  </a:cubicBezTo>
                  <a:cubicBezTo>
                    <a:pt x="161" y="339"/>
                    <a:pt x="164" y="339"/>
                    <a:pt x="166" y="339"/>
                  </a:cubicBezTo>
                  <a:cubicBezTo>
                    <a:pt x="173" y="339"/>
                    <a:pt x="180" y="337"/>
                    <a:pt x="185" y="332"/>
                  </a:cubicBezTo>
                  <a:cubicBezTo>
                    <a:pt x="185" y="332"/>
                    <a:pt x="185" y="332"/>
                    <a:pt x="185" y="332"/>
                  </a:cubicBezTo>
                  <a:cubicBezTo>
                    <a:pt x="192" y="327"/>
                    <a:pt x="196" y="319"/>
                    <a:pt x="196" y="310"/>
                  </a:cubicBezTo>
                  <a:cubicBezTo>
                    <a:pt x="196" y="305"/>
                    <a:pt x="195" y="301"/>
                    <a:pt x="193" y="298"/>
                  </a:cubicBezTo>
                  <a:cubicBezTo>
                    <a:pt x="193" y="297"/>
                    <a:pt x="193" y="297"/>
                    <a:pt x="193" y="297"/>
                  </a:cubicBezTo>
                  <a:cubicBezTo>
                    <a:pt x="188" y="287"/>
                    <a:pt x="178" y="281"/>
                    <a:pt x="166" y="281"/>
                  </a:cubicBezTo>
                  <a:cubicBezTo>
                    <a:pt x="165" y="281"/>
                    <a:pt x="163" y="281"/>
                    <a:pt x="162" y="281"/>
                  </a:cubicBezTo>
                  <a:lnTo>
                    <a:pt x="161" y="281"/>
                  </a:lnTo>
                  <a:cubicBezTo>
                    <a:pt x="156" y="282"/>
                    <a:pt x="151" y="284"/>
                    <a:pt x="147" y="288"/>
                  </a:cubicBezTo>
                  <a:lnTo>
                    <a:pt x="147" y="288"/>
                  </a:lnTo>
                  <a:cubicBezTo>
                    <a:pt x="141" y="293"/>
                    <a:pt x="137" y="301"/>
                    <a:pt x="137" y="310"/>
                  </a:cubicBezTo>
                  <a:cubicBezTo>
                    <a:pt x="137" y="323"/>
                    <a:pt x="146" y="335"/>
                    <a:pt x="159" y="338"/>
                  </a:cubicBezTo>
                  <a:lnTo>
                    <a:pt x="159" y="338"/>
                  </a:lnTo>
                  <a:close/>
                  <a:moveTo>
                    <a:pt x="83" y="444"/>
                  </a:moveTo>
                  <a:lnTo>
                    <a:pt x="83" y="444"/>
                  </a:lnTo>
                  <a:cubicBezTo>
                    <a:pt x="91" y="441"/>
                    <a:pt x="99" y="438"/>
                    <a:pt x="106" y="433"/>
                  </a:cubicBezTo>
                  <a:cubicBezTo>
                    <a:pt x="106" y="433"/>
                    <a:pt x="106" y="433"/>
                    <a:pt x="107" y="433"/>
                  </a:cubicBezTo>
                  <a:cubicBezTo>
                    <a:pt x="113" y="429"/>
                    <a:pt x="119" y="424"/>
                    <a:pt x="124" y="419"/>
                  </a:cubicBezTo>
                  <a:cubicBezTo>
                    <a:pt x="124" y="419"/>
                    <a:pt x="124" y="419"/>
                    <a:pt x="124" y="419"/>
                  </a:cubicBezTo>
                  <a:cubicBezTo>
                    <a:pt x="149" y="394"/>
                    <a:pt x="156" y="361"/>
                    <a:pt x="155" y="343"/>
                  </a:cubicBezTo>
                  <a:cubicBezTo>
                    <a:pt x="150" y="341"/>
                    <a:pt x="144" y="338"/>
                    <a:pt x="140" y="333"/>
                  </a:cubicBezTo>
                  <a:cubicBezTo>
                    <a:pt x="143" y="366"/>
                    <a:pt x="133" y="405"/>
                    <a:pt x="86" y="429"/>
                  </a:cubicBezTo>
                  <a:cubicBezTo>
                    <a:pt x="85" y="429"/>
                    <a:pt x="85" y="429"/>
                    <a:pt x="84" y="429"/>
                  </a:cubicBezTo>
                  <a:cubicBezTo>
                    <a:pt x="84" y="429"/>
                    <a:pt x="83" y="429"/>
                    <a:pt x="83" y="429"/>
                  </a:cubicBezTo>
                  <a:cubicBezTo>
                    <a:pt x="75" y="426"/>
                    <a:pt x="66" y="422"/>
                    <a:pt x="59" y="417"/>
                  </a:cubicBezTo>
                  <a:cubicBezTo>
                    <a:pt x="58" y="416"/>
                    <a:pt x="58" y="416"/>
                    <a:pt x="57" y="416"/>
                  </a:cubicBezTo>
                  <a:cubicBezTo>
                    <a:pt x="51" y="411"/>
                    <a:pt x="45" y="405"/>
                    <a:pt x="41" y="398"/>
                  </a:cubicBezTo>
                  <a:cubicBezTo>
                    <a:pt x="41" y="397"/>
                    <a:pt x="41" y="397"/>
                    <a:pt x="40" y="397"/>
                  </a:cubicBezTo>
                  <a:cubicBezTo>
                    <a:pt x="31" y="381"/>
                    <a:pt x="33" y="361"/>
                    <a:pt x="59" y="345"/>
                  </a:cubicBezTo>
                  <a:cubicBezTo>
                    <a:pt x="58" y="341"/>
                    <a:pt x="56" y="337"/>
                    <a:pt x="54" y="333"/>
                  </a:cubicBezTo>
                  <a:cubicBezTo>
                    <a:pt x="0" y="370"/>
                    <a:pt x="22" y="416"/>
                    <a:pt x="83" y="444"/>
                  </a:cubicBezTo>
                  <a:lnTo>
                    <a:pt x="83" y="444"/>
                  </a:lnTo>
                  <a:close/>
                  <a:moveTo>
                    <a:pt x="108" y="438"/>
                  </a:moveTo>
                  <a:lnTo>
                    <a:pt x="108" y="438"/>
                  </a:lnTo>
                  <a:cubicBezTo>
                    <a:pt x="103" y="442"/>
                    <a:pt x="97" y="445"/>
                    <a:pt x="90" y="448"/>
                  </a:cubicBezTo>
                  <a:cubicBezTo>
                    <a:pt x="122" y="461"/>
                    <a:pt x="164" y="470"/>
                    <a:pt x="208" y="469"/>
                  </a:cubicBezTo>
                  <a:cubicBezTo>
                    <a:pt x="182" y="459"/>
                    <a:pt x="133" y="443"/>
                    <a:pt x="108" y="438"/>
                  </a:cubicBezTo>
                  <a:lnTo>
                    <a:pt x="108" y="438"/>
                  </a:lnTo>
                  <a:close/>
                  <a:moveTo>
                    <a:pt x="127" y="424"/>
                  </a:moveTo>
                  <a:lnTo>
                    <a:pt x="127" y="424"/>
                  </a:lnTo>
                  <a:cubicBezTo>
                    <a:pt x="123" y="428"/>
                    <a:pt x="119" y="431"/>
                    <a:pt x="115" y="434"/>
                  </a:cubicBezTo>
                  <a:cubicBezTo>
                    <a:pt x="146" y="441"/>
                    <a:pt x="202" y="459"/>
                    <a:pt x="222" y="468"/>
                  </a:cubicBezTo>
                  <a:cubicBezTo>
                    <a:pt x="234" y="468"/>
                    <a:pt x="246" y="466"/>
                    <a:pt x="258" y="464"/>
                  </a:cubicBezTo>
                  <a:cubicBezTo>
                    <a:pt x="224" y="453"/>
                    <a:pt x="157" y="432"/>
                    <a:pt x="127" y="424"/>
                  </a:cubicBezTo>
                  <a:lnTo>
                    <a:pt x="127" y="424"/>
                  </a:lnTo>
                  <a:close/>
                  <a:moveTo>
                    <a:pt x="161" y="344"/>
                  </a:moveTo>
                  <a:lnTo>
                    <a:pt x="161" y="344"/>
                  </a:lnTo>
                  <a:cubicBezTo>
                    <a:pt x="161" y="363"/>
                    <a:pt x="154" y="395"/>
                    <a:pt x="131" y="420"/>
                  </a:cubicBezTo>
                  <a:cubicBezTo>
                    <a:pt x="166" y="428"/>
                    <a:pt x="241" y="452"/>
                    <a:pt x="269" y="462"/>
                  </a:cubicBezTo>
                  <a:cubicBezTo>
                    <a:pt x="273" y="461"/>
                    <a:pt x="277" y="460"/>
                    <a:pt x="280" y="459"/>
                  </a:cubicBezTo>
                  <a:cubicBezTo>
                    <a:pt x="276" y="437"/>
                    <a:pt x="276" y="405"/>
                    <a:pt x="287" y="370"/>
                  </a:cubicBezTo>
                  <a:cubicBezTo>
                    <a:pt x="256" y="368"/>
                    <a:pt x="220" y="358"/>
                    <a:pt x="187" y="338"/>
                  </a:cubicBezTo>
                  <a:cubicBezTo>
                    <a:pt x="181" y="342"/>
                    <a:pt x="174" y="345"/>
                    <a:pt x="166" y="345"/>
                  </a:cubicBezTo>
                  <a:cubicBezTo>
                    <a:pt x="164" y="345"/>
                    <a:pt x="163" y="345"/>
                    <a:pt x="161" y="344"/>
                  </a:cubicBezTo>
                  <a:lnTo>
                    <a:pt x="161" y="344"/>
                  </a:lnTo>
                  <a:close/>
                  <a:moveTo>
                    <a:pt x="161" y="268"/>
                  </a:moveTo>
                  <a:lnTo>
                    <a:pt x="161" y="268"/>
                  </a:lnTo>
                  <a:cubicBezTo>
                    <a:pt x="161" y="271"/>
                    <a:pt x="162" y="273"/>
                    <a:pt x="163" y="275"/>
                  </a:cubicBezTo>
                  <a:cubicBezTo>
                    <a:pt x="164" y="275"/>
                    <a:pt x="165" y="275"/>
                    <a:pt x="166" y="275"/>
                  </a:cubicBezTo>
                  <a:cubicBezTo>
                    <a:pt x="172" y="275"/>
                    <a:pt x="177" y="276"/>
                    <a:pt x="182" y="279"/>
                  </a:cubicBezTo>
                  <a:cubicBezTo>
                    <a:pt x="185" y="263"/>
                    <a:pt x="170" y="257"/>
                    <a:pt x="161" y="268"/>
                  </a:cubicBezTo>
                  <a:lnTo>
                    <a:pt x="161" y="268"/>
                  </a:lnTo>
                  <a:close/>
                  <a:moveTo>
                    <a:pt x="181" y="240"/>
                  </a:moveTo>
                  <a:lnTo>
                    <a:pt x="181" y="240"/>
                  </a:lnTo>
                  <a:cubicBezTo>
                    <a:pt x="206" y="246"/>
                    <a:pt x="214" y="278"/>
                    <a:pt x="199" y="297"/>
                  </a:cubicBezTo>
                  <a:cubicBezTo>
                    <a:pt x="200" y="301"/>
                    <a:pt x="201" y="305"/>
                    <a:pt x="201" y="310"/>
                  </a:cubicBezTo>
                  <a:cubicBezTo>
                    <a:pt x="201" y="319"/>
                    <a:pt x="197" y="328"/>
                    <a:pt x="191" y="334"/>
                  </a:cubicBezTo>
                  <a:cubicBezTo>
                    <a:pt x="240" y="364"/>
                    <a:pt x="295" y="369"/>
                    <a:pt x="331" y="362"/>
                  </a:cubicBezTo>
                  <a:cubicBezTo>
                    <a:pt x="369" y="354"/>
                    <a:pt x="382" y="333"/>
                    <a:pt x="359" y="312"/>
                  </a:cubicBezTo>
                  <a:cubicBezTo>
                    <a:pt x="354" y="308"/>
                    <a:pt x="366" y="297"/>
                    <a:pt x="374" y="296"/>
                  </a:cubicBezTo>
                  <a:cubicBezTo>
                    <a:pt x="375" y="291"/>
                    <a:pt x="373" y="287"/>
                    <a:pt x="368" y="285"/>
                  </a:cubicBezTo>
                  <a:cubicBezTo>
                    <a:pt x="357" y="284"/>
                    <a:pt x="338" y="290"/>
                    <a:pt x="325" y="293"/>
                  </a:cubicBezTo>
                  <a:cubicBezTo>
                    <a:pt x="325" y="295"/>
                    <a:pt x="321" y="296"/>
                    <a:pt x="320" y="293"/>
                  </a:cubicBezTo>
                  <a:cubicBezTo>
                    <a:pt x="319" y="289"/>
                    <a:pt x="322" y="283"/>
                    <a:pt x="323" y="281"/>
                  </a:cubicBezTo>
                  <a:cubicBezTo>
                    <a:pt x="325" y="277"/>
                    <a:pt x="329" y="280"/>
                    <a:pt x="328" y="283"/>
                  </a:cubicBezTo>
                  <a:cubicBezTo>
                    <a:pt x="327" y="284"/>
                    <a:pt x="327" y="285"/>
                    <a:pt x="326" y="287"/>
                  </a:cubicBezTo>
                  <a:cubicBezTo>
                    <a:pt x="339" y="284"/>
                    <a:pt x="356" y="278"/>
                    <a:pt x="368" y="279"/>
                  </a:cubicBezTo>
                  <a:cubicBezTo>
                    <a:pt x="371" y="277"/>
                    <a:pt x="379" y="271"/>
                    <a:pt x="378" y="267"/>
                  </a:cubicBezTo>
                  <a:cubicBezTo>
                    <a:pt x="377" y="266"/>
                    <a:pt x="376" y="265"/>
                    <a:pt x="375" y="263"/>
                  </a:cubicBezTo>
                  <a:cubicBezTo>
                    <a:pt x="369" y="255"/>
                    <a:pt x="371" y="249"/>
                    <a:pt x="377" y="243"/>
                  </a:cubicBezTo>
                  <a:cubicBezTo>
                    <a:pt x="367" y="242"/>
                    <a:pt x="355" y="243"/>
                    <a:pt x="349" y="250"/>
                  </a:cubicBezTo>
                  <a:cubicBezTo>
                    <a:pt x="345" y="255"/>
                    <a:pt x="338" y="243"/>
                    <a:pt x="338" y="242"/>
                  </a:cubicBezTo>
                  <a:cubicBezTo>
                    <a:pt x="335" y="236"/>
                    <a:pt x="335" y="228"/>
                    <a:pt x="345" y="219"/>
                  </a:cubicBezTo>
                  <a:cubicBezTo>
                    <a:pt x="347" y="216"/>
                    <a:pt x="351" y="221"/>
                    <a:pt x="349" y="223"/>
                  </a:cubicBezTo>
                  <a:cubicBezTo>
                    <a:pt x="341" y="230"/>
                    <a:pt x="339" y="237"/>
                    <a:pt x="346" y="244"/>
                  </a:cubicBezTo>
                  <a:lnTo>
                    <a:pt x="347" y="245"/>
                  </a:lnTo>
                  <a:cubicBezTo>
                    <a:pt x="357" y="237"/>
                    <a:pt x="371" y="236"/>
                    <a:pt x="383" y="239"/>
                  </a:cubicBezTo>
                  <a:lnTo>
                    <a:pt x="383" y="239"/>
                  </a:lnTo>
                  <a:lnTo>
                    <a:pt x="383" y="239"/>
                  </a:lnTo>
                  <a:cubicBezTo>
                    <a:pt x="404" y="237"/>
                    <a:pt x="403" y="229"/>
                    <a:pt x="397" y="213"/>
                  </a:cubicBezTo>
                  <a:cubicBezTo>
                    <a:pt x="395" y="207"/>
                    <a:pt x="392" y="200"/>
                    <a:pt x="389" y="191"/>
                  </a:cubicBezTo>
                  <a:cubicBezTo>
                    <a:pt x="384" y="180"/>
                    <a:pt x="376" y="155"/>
                    <a:pt x="367" y="129"/>
                  </a:cubicBezTo>
                  <a:cubicBezTo>
                    <a:pt x="343" y="119"/>
                    <a:pt x="308" y="125"/>
                    <a:pt x="282" y="137"/>
                  </a:cubicBezTo>
                  <a:cubicBezTo>
                    <a:pt x="275" y="147"/>
                    <a:pt x="266" y="156"/>
                    <a:pt x="252" y="165"/>
                  </a:cubicBezTo>
                  <a:cubicBezTo>
                    <a:pt x="246" y="202"/>
                    <a:pt x="216" y="229"/>
                    <a:pt x="182" y="233"/>
                  </a:cubicBezTo>
                  <a:lnTo>
                    <a:pt x="181" y="240"/>
                  </a:lnTo>
                  <a:lnTo>
                    <a:pt x="181" y="240"/>
                  </a:lnTo>
                  <a:close/>
                  <a:moveTo>
                    <a:pt x="175" y="239"/>
                  </a:moveTo>
                  <a:lnTo>
                    <a:pt x="175" y="239"/>
                  </a:lnTo>
                  <a:lnTo>
                    <a:pt x="176" y="234"/>
                  </a:lnTo>
                  <a:cubicBezTo>
                    <a:pt x="174" y="234"/>
                    <a:pt x="172" y="234"/>
                    <a:pt x="170" y="234"/>
                  </a:cubicBezTo>
                  <a:cubicBezTo>
                    <a:pt x="166" y="239"/>
                    <a:pt x="162" y="244"/>
                    <a:pt x="158" y="249"/>
                  </a:cubicBezTo>
                  <a:cubicBezTo>
                    <a:pt x="158" y="253"/>
                    <a:pt x="158" y="258"/>
                    <a:pt x="159" y="261"/>
                  </a:cubicBezTo>
                  <a:cubicBezTo>
                    <a:pt x="171" y="252"/>
                    <a:pt x="194" y="258"/>
                    <a:pt x="187" y="282"/>
                  </a:cubicBezTo>
                  <a:cubicBezTo>
                    <a:pt x="190" y="284"/>
                    <a:pt x="193" y="287"/>
                    <a:pt x="196" y="291"/>
                  </a:cubicBezTo>
                  <a:cubicBezTo>
                    <a:pt x="208" y="274"/>
                    <a:pt x="198" y="245"/>
                    <a:pt x="173" y="245"/>
                  </a:cubicBezTo>
                  <a:cubicBezTo>
                    <a:pt x="170" y="244"/>
                    <a:pt x="170" y="239"/>
                    <a:pt x="174" y="239"/>
                  </a:cubicBezTo>
                  <a:cubicBezTo>
                    <a:pt x="174" y="239"/>
                    <a:pt x="175" y="239"/>
                    <a:pt x="175" y="239"/>
                  </a:cubicBezTo>
                  <a:lnTo>
                    <a:pt x="175" y="239"/>
                  </a:lnTo>
                  <a:close/>
                  <a:moveTo>
                    <a:pt x="273" y="38"/>
                  </a:moveTo>
                  <a:lnTo>
                    <a:pt x="273" y="38"/>
                  </a:lnTo>
                  <a:cubicBezTo>
                    <a:pt x="273" y="41"/>
                    <a:pt x="270" y="43"/>
                    <a:pt x="268" y="43"/>
                  </a:cubicBezTo>
                  <a:cubicBezTo>
                    <a:pt x="265" y="43"/>
                    <a:pt x="262" y="41"/>
                    <a:pt x="262" y="38"/>
                  </a:cubicBezTo>
                  <a:cubicBezTo>
                    <a:pt x="262" y="35"/>
                    <a:pt x="265" y="33"/>
                    <a:pt x="268" y="33"/>
                  </a:cubicBezTo>
                  <a:cubicBezTo>
                    <a:pt x="270" y="33"/>
                    <a:pt x="273" y="35"/>
                    <a:pt x="273" y="38"/>
                  </a:cubicBezTo>
                  <a:lnTo>
                    <a:pt x="273" y="38"/>
                  </a:lnTo>
                  <a:close/>
                  <a:moveTo>
                    <a:pt x="288" y="20"/>
                  </a:moveTo>
                  <a:lnTo>
                    <a:pt x="288" y="20"/>
                  </a:lnTo>
                  <a:cubicBezTo>
                    <a:pt x="288" y="24"/>
                    <a:pt x="285" y="26"/>
                    <a:pt x="282" y="26"/>
                  </a:cubicBezTo>
                  <a:cubicBezTo>
                    <a:pt x="279" y="26"/>
                    <a:pt x="276" y="24"/>
                    <a:pt x="276" y="20"/>
                  </a:cubicBezTo>
                  <a:cubicBezTo>
                    <a:pt x="276" y="17"/>
                    <a:pt x="279" y="15"/>
                    <a:pt x="282" y="15"/>
                  </a:cubicBezTo>
                  <a:cubicBezTo>
                    <a:pt x="285" y="15"/>
                    <a:pt x="288" y="17"/>
                    <a:pt x="288" y="20"/>
                  </a:cubicBezTo>
                  <a:lnTo>
                    <a:pt x="288" y="20"/>
                  </a:lnTo>
                  <a:close/>
                  <a:moveTo>
                    <a:pt x="258" y="56"/>
                  </a:moveTo>
                  <a:lnTo>
                    <a:pt x="258" y="56"/>
                  </a:lnTo>
                  <a:cubicBezTo>
                    <a:pt x="258" y="59"/>
                    <a:pt x="256" y="61"/>
                    <a:pt x="254" y="61"/>
                  </a:cubicBezTo>
                  <a:cubicBezTo>
                    <a:pt x="251" y="61"/>
                    <a:pt x="249" y="59"/>
                    <a:pt x="249" y="56"/>
                  </a:cubicBezTo>
                  <a:cubicBezTo>
                    <a:pt x="249" y="54"/>
                    <a:pt x="251" y="52"/>
                    <a:pt x="254" y="52"/>
                  </a:cubicBezTo>
                  <a:cubicBezTo>
                    <a:pt x="256" y="52"/>
                    <a:pt x="258" y="54"/>
                    <a:pt x="258" y="56"/>
                  </a:cubicBezTo>
                  <a:lnTo>
                    <a:pt x="258" y="56"/>
                  </a:lnTo>
                  <a:close/>
                  <a:moveTo>
                    <a:pt x="98" y="6"/>
                  </a:moveTo>
                  <a:lnTo>
                    <a:pt x="98" y="6"/>
                  </a:lnTo>
                  <a:cubicBezTo>
                    <a:pt x="98" y="9"/>
                    <a:pt x="95" y="12"/>
                    <a:pt x="92" y="12"/>
                  </a:cubicBezTo>
                  <a:cubicBezTo>
                    <a:pt x="89" y="12"/>
                    <a:pt x="87" y="9"/>
                    <a:pt x="87" y="6"/>
                  </a:cubicBezTo>
                  <a:cubicBezTo>
                    <a:pt x="87" y="3"/>
                    <a:pt x="89" y="0"/>
                    <a:pt x="92" y="0"/>
                  </a:cubicBezTo>
                  <a:cubicBezTo>
                    <a:pt x="95" y="0"/>
                    <a:pt x="98" y="3"/>
                    <a:pt x="98" y="6"/>
                  </a:cubicBezTo>
                  <a:lnTo>
                    <a:pt x="98" y="6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4638EAF1-DC81-698A-E2F9-ED824E3D31D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7816850" y="631825"/>
              <a:ext cx="188913" cy="146050"/>
            </a:xfrm>
            <a:custGeom>
              <a:avLst/>
              <a:gdLst>
                <a:gd name="T0" fmla="*/ 15 w 232"/>
                <a:gd name="T1" fmla="*/ 172 h 178"/>
                <a:gd name="T2" fmla="*/ 15 w 232"/>
                <a:gd name="T3" fmla="*/ 172 h 178"/>
                <a:gd name="T4" fmla="*/ 25 w 232"/>
                <a:gd name="T5" fmla="*/ 162 h 178"/>
                <a:gd name="T6" fmla="*/ 15 w 232"/>
                <a:gd name="T7" fmla="*/ 152 h 178"/>
                <a:gd name="T8" fmla="*/ 5 w 232"/>
                <a:gd name="T9" fmla="*/ 162 h 178"/>
                <a:gd name="T10" fmla="*/ 15 w 232"/>
                <a:gd name="T11" fmla="*/ 172 h 178"/>
                <a:gd name="T12" fmla="*/ 15 w 232"/>
                <a:gd name="T13" fmla="*/ 172 h 178"/>
                <a:gd name="T14" fmla="*/ 15 w 232"/>
                <a:gd name="T15" fmla="*/ 178 h 178"/>
                <a:gd name="T16" fmla="*/ 15 w 232"/>
                <a:gd name="T17" fmla="*/ 178 h 178"/>
                <a:gd name="T18" fmla="*/ 0 w 232"/>
                <a:gd name="T19" fmla="*/ 162 h 178"/>
                <a:gd name="T20" fmla="*/ 15 w 232"/>
                <a:gd name="T21" fmla="*/ 146 h 178"/>
                <a:gd name="T22" fmla="*/ 31 w 232"/>
                <a:gd name="T23" fmla="*/ 162 h 178"/>
                <a:gd name="T24" fmla="*/ 15 w 232"/>
                <a:gd name="T25" fmla="*/ 178 h 178"/>
                <a:gd name="T26" fmla="*/ 15 w 232"/>
                <a:gd name="T27" fmla="*/ 178 h 178"/>
                <a:gd name="T28" fmla="*/ 232 w 232"/>
                <a:gd name="T29" fmla="*/ 91 h 178"/>
                <a:gd name="T30" fmla="*/ 232 w 232"/>
                <a:gd name="T31" fmla="*/ 91 h 178"/>
                <a:gd name="T32" fmla="*/ 232 w 232"/>
                <a:gd name="T33" fmla="*/ 91 h 178"/>
                <a:gd name="T34" fmla="*/ 232 w 232"/>
                <a:gd name="T35" fmla="*/ 91 h 178"/>
                <a:gd name="T36" fmla="*/ 232 w 232"/>
                <a:gd name="T37" fmla="*/ 91 h 178"/>
                <a:gd name="T38" fmla="*/ 232 w 232"/>
                <a:gd name="T39" fmla="*/ 91 h 178"/>
                <a:gd name="T40" fmla="*/ 149 w 232"/>
                <a:gd name="T41" fmla="*/ 27 h 178"/>
                <a:gd name="T42" fmla="*/ 149 w 232"/>
                <a:gd name="T43" fmla="*/ 27 h 178"/>
                <a:gd name="T44" fmla="*/ 147 w 232"/>
                <a:gd name="T45" fmla="*/ 11 h 178"/>
                <a:gd name="T46" fmla="*/ 124 w 232"/>
                <a:gd name="T47" fmla="*/ 23 h 178"/>
                <a:gd name="T48" fmla="*/ 135 w 232"/>
                <a:gd name="T49" fmla="*/ 26 h 178"/>
                <a:gd name="T50" fmla="*/ 149 w 232"/>
                <a:gd name="T51" fmla="*/ 27 h 178"/>
                <a:gd name="T52" fmla="*/ 149 w 232"/>
                <a:gd name="T53" fmla="*/ 27 h 178"/>
                <a:gd name="T54" fmla="*/ 153 w 232"/>
                <a:gd name="T55" fmla="*/ 9 h 178"/>
                <a:gd name="T56" fmla="*/ 153 w 232"/>
                <a:gd name="T57" fmla="*/ 9 h 178"/>
                <a:gd name="T58" fmla="*/ 155 w 232"/>
                <a:gd name="T59" fmla="*/ 28 h 178"/>
                <a:gd name="T60" fmla="*/ 166 w 232"/>
                <a:gd name="T61" fmla="*/ 27 h 178"/>
                <a:gd name="T62" fmla="*/ 163 w 232"/>
                <a:gd name="T63" fmla="*/ 17 h 178"/>
                <a:gd name="T64" fmla="*/ 164 w 232"/>
                <a:gd name="T65" fmla="*/ 7 h 178"/>
                <a:gd name="T66" fmla="*/ 153 w 232"/>
                <a:gd name="T67" fmla="*/ 9 h 178"/>
                <a:gd name="T68" fmla="*/ 153 w 232"/>
                <a:gd name="T69" fmla="*/ 9 h 178"/>
                <a:gd name="T70" fmla="*/ 177 w 232"/>
                <a:gd name="T71" fmla="*/ 1 h 178"/>
                <a:gd name="T72" fmla="*/ 177 w 232"/>
                <a:gd name="T73" fmla="*/ 1 h 178"/>
                <a:gd name="T74" fmla="*/ 187 w 232"/>
                <a:gd name="T75" fmla="*/ 1 h 178"/>
                <a:gd name="T76" fmla="*/ 190 w 232"/>
                <a:gd name="T77" fmla="*/ 4 h 178"/>
                <a:gd name="T78" fmla="*/ 182 w 232"/>
                <a:gd name="T79" fmla="*/ 10 h 178"/>
                <a:gd name="T80" fmla="*/ 183 w 232"/>
                <a:gd name="T81" fmla="*/ 15 h 178"/>
                <a:gd name="T82" fmla="*/ 175 w 232"/>
                <a:gd name="T83" fmla="*/ 32 h 178"/>
                <a:gd name="T84" fmla="*/ 175 w 232"/>
                <a:gd name="T85" fmla="*/ 32 h 178"/>
                <a:gd name="T86" fmla="*/ 154 w 232"/>
                <a:gd name="T87" fmla="*/ 33 h 178"/>
                <a:gd name="T88" fmla="*/ 152 w 232"/>
                <a:gd name="T89" fmla="*/ 33 h 178"/>
                <a:gd name="T90" fmla="*/ 119 w 232"/>
                <a:gd name="T91" fmla="*/ 27 h 178"/>
                <a:gd name="T92" fmla="*/ 119 w 232"/>
                <a:gd name="T93" fmla="*/ 27 h 178"/>
                <a:gd name="T94" fmla="*/ 114 w 232"/>
                <a:gd name="T95" fmla="*/ 24 h 178"/>
                <a:gd name="T96" fmla="*/ 116 w 232"/>
                <a:gd name="T97" fmla="*/ 22 h 178"/>
                <a:gd name="T98" fmla="*/ 117 w 232"/>
                <a:gd name="T99" fmla="*/ 21 h 178"/>
                <a:gd name="T100" fmla="*/ 177 w 232"/>
                <a:gd name="T101" fmla="*/ 1 h 178"/>
                <a:gd name="T102" fmla="*/ 177 w 232"/>
                <a:gd name="T103" fmla="*/ 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232" h="178">
                  <a:moveTo>
                    <a:pt x="15" y="172"/>
                  </a:moveTo>
                  <a:lnTo>
                    <a:pt x="15" y="172"/>
                  </a:lnTo>
                  <a:cubicBezTo>
                    <a:pt x="21" y="172"/>
                    <a:pt x="25" y="167"/>
                    <a:pt x="25" y="162"/>
                  </a:cubicBezTo>
                  <a:cubicBezTo>
                    <a:pt x="25" y="156"/>
                    <a:pt x="21" y="152"/>
                    <a:pt x="15" y="152"/>
                  </a:cubicBezTo>
                  <a:cubicBezTo>
                    <a:pt x="10" y="152"/>
                    <a:pt x="5" y="156"/>
                    <a:pt x="5" y="162"/>
                  </a:cubicBezTo>
                  <a:cubicBezTo>
                    <a:pt x="5" y="167"/>
                    <a:pt x="10" y="172"/>
                    <a:pt x="15" y="172"/>
                  </a:cubicBezTo>
                  <a:lnTo>
                    <a:pt x="15" y="172"/>
                  </a:lnTo>
                  <a:close/>
                  <a:moveTo>
                    <a:pt x="15" y="178"/>
                  </a:moveTo>
                  <a:lnTo>
                    <a:pt x="15" y="178"/>
                  </a:lnTo>
                  <a:cubicBezTo>
                    <a:pt x="7" y="178"/>
                    <a:pt x="0" y="170"/>
                    <a:pt x="0" y="162"/>
                  </a:cubicBezTo>
                  <a:cubicBezTo>
                    <a:pt x="0" y="153"/>
                    <a:pt x="7" y="146"/>
                    <a:pt x="15" y="146"/>
                  </a:cubicBezTo>
                  <a:cubicBezTo>
                    <a:pt x="24" y="146"/>
                    <a:pt x="31" y="153"/>
                    <a:pt x="31" y="162"/>
                  </a:cubicBezTo>
                  <a:cubicBezTo>
                    <a:pt x="31" y="170"/>
                    <a:pt x="24" y="178"/>
                    <a:pt x="15" y="178"/>
                  </a:cubicBezTo>
                  <a:lnTo>
                    <a:pt x="15" y="178"/>
                  </a:lnTo>
                  <a:close/>
                  <a:moveTo>
                    <a:pt x="232" y="91"/>
                  </a:moveTo>
                  <a:lnTo>
                    <a:pt x="232" y="91"/>
                  </a:lnTo>
                  <a:cubicBezTo>
                    <a:pt x="232" y="91"/>
                    <a:pt x="232" y="91"/>
                    <a:pt x="232" y="91"/>
                  </a:cubicBezTo>
                  <a:lnTo>
                    <a:pt x="232" y="91"/>
                  </a:lnTo>
                  <a:lnTo>
                    <a:pt x="232" y="91"/>
                  </a:lnTo>
                  <a:lnTo>
                    <a:pt x="232" y="91"/>
                  </a:lnTo>
                  <a:close/>
                  <a:moveTo>
                    <a:pt x="149" y="27"/>
                  </a:moveTo>
                  <a:lnTo>
                    <a:pt x="149" y="27"/>
                  </a:lnTo>
                  <a:cubicBezTo>
                    <a:pt x="147" y="23"/>
                    <a:pt x="147" y="17"/>
                    <a:pt x="147" y="11"/>
                  </a:cubicBezTo>
                  <a:cubicBezTo>
                    <a:pt x="139" y="13"/>
                    <a:pt x="131" y="17"/>
                    <a:pt x="124" y="23"/>
                  </a:cubicBezTo>
                  <a:cubicBezTo>
                    <a:pt x="126" y="23"/>
                    <a:pt x="130" y="25"/>
                    <a:pt x="135" y="26"/>
                  </a:cubicBezTo>
                  <a:cubicBezTo>
                    <a:pt x="139" y="26"/>
                    <a:pt x="144" y="27"/>
                    <a:pt x="149" y="27"/>
                  </a:cubicBezTo>
                  <a:lnTo>
                    <a:pt x="149" y="27"/>
                  </a:lnTo>
                  <a:close/>
                  <a:moveTo>
                    <a:pt x="153" y="9"/>
                  </a:moveTo>
                  <a:lnTo>
                    <a:pt x="153" y="9"/>
                  </a:lnTo>
                  <a:cubicBezTo>
                    <a:pt x="152" y="17"/>
                    <a:pt x="153" y="23"/>
                    <a:pt x="155" y="28"/>
                  </a:cubicBezTo>
                  <a:cubicBezTo>
                    <a:pt x="159" y="28"/>
                    <a:pt x="162" y="27"/>
                    <a:pt x="166" y="27"/>
                  </a:cubicBezTo>
                  <a:cubicBezTo>
                    <a:pt x="164" y="25"/>
                    <a:pt x="163" y="21"/>
                    <a:pt x="163" y="17"/>
                  </a:cubicBezTo>
                  <a:cubicBezTo>
                    <a:pt x="163" y="14"/>
                    <a:pt x="163" y="10"/>
                    <a:pt x="164" y="7"/>
                  </a:cubicBezTo>
                  <a:cubicBezTo>
                    <a:pt x="161" y="8"/>
                    <a:pt x="157" y="8"/>
                    <a:pt x="153" y="9"/>
                  </a:cubicBezTo>
                  <a:lnTo>
                    <a:pt x="153" y="9"/>
                  </a:lnTo>
                  <a:close/>
                  <a:moveTo>
                    <a:pt x="177" y="1"/>
                  </a:moveTo>
                  <a:lnTo>
                    <a:pt x="177" y="1"/>
                  </a:lnTo>
                  <a:cubicBezTo>
                    <a:pt x="180" y="1"/>
                    <a:pt x="184" y="0"/>
                    <a:pt x="187" y="1"/>
                  </a:cubicBezTo>
                  <a:cubicBezTo>
                    <a:pt x="189" y="1"/>
                    <a:pt x="190" y="3"/>
                    <a:pt x="190" y="4"/>
                  </a:cubicBezTo>
                  <a:cubicBezTo>
                    <a:pt x="190" y="7"/>
                    <a:pt x="185" y="9"/>
                    <a:pt x="182" y="10"/>
                  </a:cubicBezTo>
                  <a:cubicBezTo>
                    <a:pt x="182" y="12"/>
                    <a:pt x="183" y="14"/>
                    <a:pt x="183" y="15"/>
                  </a:cubicBezTo>
                  <a:cubicBezTo>
                    <a:pt x="184" y="23"/>
                    <a:pt x="180" y="30"/>
                    <a:pt x="175" y="32"/>
                  </a:cubicBezTo>
                  <a:cubicBezTo>
                    <a:pt x="175" y="32"/>
                    <a:pt x="175" y="32"/>
                    <a:pt x="175" y="32"/>
                  </a:cubicBezTo>
                  <a:cubicBezTo>
                    <a:pt x="168" y="33"/>
                    <a:pt x="161" y="33"/>
                    <a:pt x="154" y="33"/>
                  </a:cubicBezTo>
                  <a:cubicBezTo>
                    <a:pt x="153" y="33"/>
                    <a:pt x="153" y="33"/>
                    <a:pt x="152" y="33"/>
                  </a:cubicBezTo>
                  <a:cubicBezTo>
                    <a:pt x="141" y="33"/>
                    <a:pt x="129" y="31"/>
                    <a:pt x="119" y="27"/>
                  </a:cubicBezTo>
                  <a:cubicBezTo>
                    <a:pt x="119" y="27"/>
                    <a:pt x="119" y="27"/>
                    <a:pt x="119" y="27"/>
                  </a:cubicBezTo>
                  <a:cubicBezTo>
                    <a:pt x="116" y="30"/>
                    <a:pt x="112" y="27"/>
                    <a:pt x="114" y="24"/>
                  </a:cubicBezTo>
                  <a:cubicBezTo>
                    <a:pt x="114" y="24"/>
                    <a:pt x="115" y="23"/>
                    <a:pt x="116" y="22"/>
                  </a:cubicBezTo>
                  <a:cubicBezTo>
                    <a:pt x="116" y="22"/>
                    <a:pt x="117" y="21"/>
                    <a:pt x="117" y="21"/>
                  </a:cubicBezTo>
                  <a:cubicBezTo>
                    <a:pt x="123" y="15"/>
                    <a:pt x="142" y="1"/>
                    <a:pt x="177" y="1"/>
                  </a:cubicBezTo>
                  <a:lnTo>
                    <a:pt x="177" y="1"/>
                  </a:lnTo>
                  <a:close/>
                </a:path>
              </a:pathLst>
            </a:custGeom>
            <a:noFill/>
            <a:ln w="1588" cap="flat">
              <a:noFill/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7FD520B6-32AC-A196-05E4-28829C4F09C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8123238" y="455613"/>
              <a:ext cx="800100" cy="385762"/>
            </a:xfrm>
            <a:custGeom>
              <a:avLst/>
              <a:gdLst>
                <a:gd name="T0" fmla="*/ 44 w 986"/>
                <a:gd name="T1" fmla="*/ 12 h 469"/>
                <a:gd name="T2" fmla="*/ 100 w 986"/>
                <a:gd name="T3" fmla="*/ 110 h 469"/>
                <a:gd name="T4" fmla="*/ 112 w 986"/>
                <a:gd name="T5" fmla="*/ 49 h 469"/>
                <a:gd name="T6" fmla="*/ 238 w 986"/>
                <a:gd name="T7" fmla="*/ 9 h 469"/>
                <a:gd name="T8" fmla="*/ 265 w 986"/>
                <a:gd name="T9" fmla="*/ 94 h 469"/>
                <a:gd name="T10" fmla="*/ 297 w 986"/>
                <a:gd name="T11" fmla="*/ 110 h 469"/>
                <a:gd name="T12" fmla="*/ 368 w 986"/>
                <a:gd name="T13" fmla="*/ 2 h 469"/>
                <a:gd name="T14" fmla="*/ 431 w 986"/>
                <a:gd name="T15" fmla="*/ 0 h 469"/>
                <a:gd name="T16" fmla="*/ 506 w 986"/>
                <a:gd name="T17" fmla="*/ 2 h 469"/>
                <a:gd name="T18" fmla="*/ 562 w 986"/>
                <a:gd name="T19" fmla="*/ 110 h 469"/>
                <a:gd name="T20" fmla="*/ 595 w 986"/>
                <a:gd name="T21" fmla="*/ 104 h 469"/>
                <a:gd name="T22" fmla="*/ 653 w 986"/>
                <a:gd name="T23" fmla="*/ 16 h 469"/>
                <a:gd name="T24" fmla="*/ 623 w 986"/>
                <a:gd name="T25" fmla="*/ 103 h 469"/>
                <a:gd name="T26" fmla="*/ 741 w 986"/>
                <a:gd name="T27" fmla="*/ 112 h 469"/>
                <a:gd name="T28" fmla="*/ 805 w 986"/>
                <a:gd name="T29" fmla="*/ 2 h 469"/>
                <a:gd name="T30" fmla="*/ 887 w 986"/>
                <a:gd name="T31" fmla="*/ 110 h 469"/>
                <a:gd name="T32" fmla="*/ 805 w 986"/>
                <a:gd name="T33" fmla="*/ 2 h 469"/>
                <a:gd name="T34" fmla="*/ 938 w 986"/>
                <a:gd name="T35" fmla="*/ 59 h 469"/>
                <a:gd name="T36" fmla="*/ 926 w 986"/>
                <a:gd name="T37" fmla="*/ 2 h 469"/>
                <a:gd name="T38" fmla="*/ 54 w 986"/>
                <a:gd name="T39" fmla="*/ 281 h 469"/>
                <a:gd name="T40" fmla="*/ 96 w 986"/>
                <a:gd name="T41" fmla="*/ 251 h 469"/>
                <a:gd name="T42" fmla="*/ 205 w 986"/>
                <a:gd name="T43" fmla="*/ 291 h 469"/>
                <a:gd name="T44" fmla="*/ 256 w 986"/>
                <a:gd name="T45" fmla="*/ 288 h 469"/>
                <a:gd name="T46" fmla="*/ 303 w 986"/>
                <a:gd name="T47" fmla="*/ 179 h 469"/>
                <a:gd name="T48" fmla="*/ 303 w 986"/>
                <a:gd name="T49" fmla="*/ 179 h 469"/>
                <a:gd name="T50" fmla="*/ 421 w 986"/>
                <a:gd name="T51" fmla="*/ 278 h 469"/>
                <a:gd name="T52" fmla="*/ 467 w 986"/>
                <a:gd name="T53" fmla="*/ 180 h 469"/>
                <a:gd name="T54" fmla="*/ 525 w 986"/>
                <a:gd name="T55" fmla="*/ 190 h 469"/>
                <a:gd name="T56" fmla="*/ 495 w 986"/>
                <a:gd name="T57" fmla="*/ 288 h 469"/>
                <a:gd name="T58" fmla="*/ 575 w 986"/>
                <a:gd name="T59" fmla="*/ 285 h 469"/>
                <a:gd name="T60" fmla="*/ 618 w 986"/>
                <a:gd name="T61" fmla="*/ 282 h 469"/>
                <a:gd name="T62" fmla="*/ 620 w 986"/>
                <a:gd name="T63" fmla="*/ 227 h 469"/>
                <a:gd name="T64" fmla="*/ 625 w 986"/>
                <a:gd name="T65" fmla="*/ 241 h 469"/>
                <a:gd name="T66" fmla="*/ 697 w 986"/>
                <a:gd name="T67" fmla="*/ 180 h 469"/>
                <a:gd name="T68" fmla="*/ 752 w 986"/>
                <a:gd name="T69" fmla="*/ 288 h 469"/>
                <a:gd name="T70" fmla="*/ 851 w 986"/>
                <a:gd name="T71" fmla="*/ 191 h 469"/>
                <a:gd name="T72" fmla="*/ 900 w 986"/>
                <a:gd name="T73" fmla="*/ 287 h 469"/>
                <a:gd name="T74" fmla="*/ 888 w 986"/>
                <a:gd name="T75" fmla="*/ 291 h 469"/>
                <a:gd name="T76" fmla="*/ 871 w 986"/>
                <a:gd name="T77" fmla="*/ 174 h 469"/>
                <a:gd name="T78" fmla="*/ 820 w 986"/>
                <a:gd name="T79" fmla="*/ 188 h 469"/>
                <a:gd name="T80" fmla="*/ 954 w 986"/>
                <a:gd name="T81" fmla="*/ 190 h 469"/>
                <a:gd name="T82" fmla="*/ 25 w 986"/>
                <a:gd name="T83" fmla="*/ 457 h 469"/>
                <a:gd name="T84" fmla="*/ 46 w 986"/>
                <a:gd name="T85" fmla="*/ 359 h 469"/>
                <a:gd name="T86" fmla="*/ 171 w 986"/>
                <a:gd name="T87" fmla="*/ 369 h 469"/>
                <a:gd name="T88" fmla="*/ 220 w 986"/>
                <a:gd name="T89" fmla="*/ 465 h 469"/>
                <a:gd name="T90" fmla="*/ 208 w 986"/>
                <a:gd name="T91" fmla="*/ 469 h 469"/>
                <a:gd name="T92" fmla="*/ 278 w 986"/>
                <a:gd name="T93" fmla="*/ 368 h 469"/>
                <a:gd name="T94" fmla="*/ 249 w 986"/>
                <a:gd name="T95" fmla="*/ 467 h 469"/>
                <a:gd name="T96" fmla="*/ 328 w 986"/>
                <a:gd name="T97" fmla="*/ 463 h 469"/>
                <a:gd name="T98" fmla="*/ 394 w 986"/>
                <a:gd name="T99" fmla="*/ 359 h 469"/>
                <a:gd name="T100" fmla="*/ 429 w 986"/>
                <a:gd name="T101" fmla="*/ 466 h 469"/>
                <a:gd name="T102" fmla="*/ 394 w 986"/>
                <a:gd name="T103" fmla="*/ 359 h 469"/>
                <a:gd name="T104" fmla="*/ 579 w 986"/>
                <a:gd name="T105" fmla="*/ 438 h 469"/>
                <a:gd name="T106" fmla="*/ 551 w 986"/>
                <a:gd name="T107" fmla="*/ 357 h 469"/>
                <a:gd name="T108" fmla="*/ 599 w 986"/>
                <a:gd name="T109" fmla="*/ 359 h 469"/>
                <a:gd name="T110" fmla="*/ 675 w 986"/>
                <a:gd name="T111" fmla="*/ 359 h 469"/>
                <a:gd name="T112" fmla="*/ 731 w 986"/>
                <a:gd name="T113" fmla="*/ 370 h 469"/>
                <a:gd name="T114" fmla="*/ 693 w 986"/>
                <a:gd name="T115" fmla="*/ 469 h 469"/>
                <a:gd name="T116" fmla="*/ 832 w 986"/>
                <a:gd name="T117" fmla="*/ 457 h 469"/>
                <a:gd name="T118" fmla="*/ 837 w 986"/>
                <a:gd name="T119" fmla="*/ 359 h 469"/>
                <a:gd name="T120" fmla="*/ 837 w 986"/>
                <a:gd name="T121" fmla="*/ 359 h 469"/>
                <a:gd name="T122" fmla="*/ 954 w 986"/>
                <a:gd name="T123" fmla="*/ 369 h 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986" h="469">
                  <a:moveTo>
                    <a:pt x="0" y="2"/>
                  </a:moveTo>
                  <a:lnTo>
                    <a:pt x="0" y="2"/>
                  </a:lnTo>
                  <a:lnTo>
                    <a:pt x="0" y="12"/>
                  </a:lnTo>
                  <a:lnTo>
                    <a:pt x="32" y="12"/>
                  </a:lnTo>
                  <a:lnTo>
                    <a:pt x="32" y="110"/>
                  </a:lnTo>
                  <a:lnTo>
                    <a:pt x="44" y="110"/>
                  </a:lnTo>
                  <a:lnTo>
                    <a:pt x="44" y="12"/>
                  </a:lnTo>
                  <a:lnTo>
                    <a:pt x="76" y="12"/>
                  </a:lnTo>
                  <a:lnTo>
                    <a:pt x="76" y="2"/>
                  </a:lnTo>
                  <a:lnTo>
                    <a:pt x="0" y="2"/>
                  </a:lnTo>
                  <a:lnTo>
                    <a:pt x="0" y="2"/>
                  </a:lnTo>
                  <a:close/>
                  <a:moveTo>
                    <a:pt x="100" y="2"/>
                  </a:moveTo>
                  <a:lnTo>
                    <a:pt x="100" y="2"/>
                  </a:lnTo>
                  <a:lnTo>
                    <a:pt x="100" y="110"/>
                  </a:lnTo>
                  <a:lnTo>
                    <a:pt x="158" y="110"/>
                  </a:lnTo>
                  <a:lnTo>
                    <a:pt x="158" y="100"/>
                  </a:lnTo>
                  <a:lnTo>
                    <a:pt x="112" y="100"/>
                  </a:lnTo>
                  <a:lnTo>
                    <a:pt x="112" y="59"/>
                  </a:lnTo>
                  <a:lnTo>
                    <a:pt x="154" y="59"/>
                  </a:lnTo>
                  <a:lnTo>
                    <a:pt x="154" y="49"/>
                  </a:lnTo>
                  <a:lnTo>
                    <a:pt x="112" y="49"/>
                  </a:lnTo>
                  <a:lnTo>
                    <a:pt x="112" y="12"/>
                  </a:lnTo>
                  <a:lnTo>
                    <a:pt x="158" y="12"/>
                  </a:lnTo>
                  <a:lnTo>
                    <a:pt x="158" y="2"/>
                  </a:lnTo>
                  <a:lnTo>
                    <a:pt x="100" y="2"/>
                  </a:lnTo>
                  <a:lnTo>
                    <a:pt x="100" y="2"/>
                  </a:lnTo>
                  <a:close/>
                  <a:moveTo>
                    <a:pt x="238" y="9"/>
                  </a:moveTo>
                  <a:lnTo>
                    <a:pt x="238" y="9"/>
                  </a:lnTo>
                  <a:cubicBezTo>
                    <a:pt x="248" y="9"/>
                    <a:pt x="257" y="11"/>
                    <a:pt x="266" y="17"/>
                  </a:cubicBezTo>
                  <a:lnTo>
                    <a:pt x="270" y="8"/>
                  </a:lnTo>
                  <a:cubicBezTo>
                    <a:pt x="260" y="3"/>
                    <a:pt x="250" y="0"/>
                    <a:pt x="238" y="0"/>
                  </a:cubicBezTo>
                  <a:cubicBezTo>
                    <a:pt x="206" y="0"/>
                    <a:pt x="181" y="23"/>
                    <a:pt x="181" y="56"/>
                  </a:cubicBezTo>
                  <a:cubicBezTo>
                    <a:pt x="181" y="91"/>
                    <a:pt x="206" y="112"/>
                    <a:pt x="238" y="112"/>
                  </a:cubicBezTo>
                  <a:cubicBezTo>
                    <a:pt x="248" y="112"/>
                    <a:pt x="260" y="107"/>
                    <a:pt x="270" y="102"/>
                  </a:cubicBezTo>
                  <a:lnTo>
                    <a:pt x="265" y="94"/>
                  </a:lnTo>
                  <a:cubicBezTo>
                    <a:pt x="257" y="99"/>
                    <a:pt x="247" y="102"/>
                    <a:pt x="238" y="102"/>
                  </a:cubicBezTo>
                  <a:cubicBezTo>
                    <a:pt x="211" y="102"/>
                    <a:pt x="193" y="82"/>
                    <a:pt x="193" y="56"/>
                  </a:cubicBezTo>
                  <a:cubicBezTo>
                    <a:pt x="193" y="30"/>
                    <a:pt x="211" y="9"/>
                    <a:pt x="238" y="9"/>
                  </a:cubicBezTo>
                  <a:lnTo>
                    <a:pt x="238" y="9"/>
                  </a:lnTo>
                  <a:close/>
                  <a:moveTo>
                    <a:pt x="297" y="2"/>
                  </a:moveTo>
                  <a:lnTo>
                    <a:pt x="297" y="2"/>
                  </a:lnTo>
                  <a:lnTo>
                    <a:pt x="297" y="110"/>
                  </a:lnTo>
                  <a:lnTo>
                    <a:pt x="309" y="110"/>
                  </a:lnTo>
                  <a:lnTo>
                    <a:pt x="309" y="58"/>
                  </a:lnTo>
                  <a:lnTo>
                    <a:pt x="368" y="58"/>
                  </a:lnTo>
                  <a:lnTo>
                    <a:pt x="368" y="110"/>
                  </a:lnTo>
                  <a:lnTo>
                    <a:pt x="380" y="110"/>
                  </a:lnTo>
                  <a:lnTo>
                    <a:pt x="380" y="2"/>
                  </a:lnTo>
                  <a:lnTo>
                    <a:pt x="368" y="2"/>
                  </a:lnTo>
                  <a:lnTo>
                    <a:pt x="368" y="49"/>
                  </a:lnTo>
                  <a:lnTo>
                    <a:pt x="309" y="49"/>
                  </a:lnTo>
                  <a:lnTo>
                    <a:pt x="309" y="2"/>
                  </a:lnTo>
                  <a:lnTo>
                    <a:pt x="297" y="2"/>
                  </a:lnTo>
                  <a:lnTo>
                    <a:pt x="297" y="2"/>
                  </a:lnTo>
                  <a:close/>
                  <a:moveTo>
                    <a:pt x="431" y="0"/>
                  </a:moveTo>
                  <a:lnTo>
                    <a:pt x="431" y="0"/>
                  </a:lnTo>
                  <a:lnTo>
                    <a:pt x="418" y="3"/>
                  </a:lnTo>
                  <a:lnTo>
                    <a:pt x="418" y="110"/>
                  </a:lnTo>
                  <a:lnTo>
                    <a:pt x="430" y="110"/>
                  </a:lnTo>
                  <a:lnTo>
                    <a:pt x="430" y="18"/>
                  </a:lnTo>
                  <a:lnTo>
                    <a:pt x="493" y="112"/>
                  </a:lnTo>
                  <a:lnTo>
                    <a:pt x="506" y="109"/>
                  </a:lnTo>
                  <a:lnTo>
                    <a:pt x="506" y="2"/>
                  </a:lnTo>
                  <a:lnTo>
                    <a:pt x="495" y="2"/>
                  </a:lnTo>
                  <a:lnTo>
                    <a:pt x="495" y="95"/>
                  </a:lnTo>
                  <a:lnTo>
                    <a:pt x="431" y="0"/>
                  </a:lnTo>
                  <a:lnTo>
                    <a:pt x="431" y="0"/>
                  </a:lnTo>
                  <a:close/>
                  <a:moveTo>
                    <a:pt x="550" y="110"/>
                  </a:moveTo>
                  <a:lnTo>
                    <a:pt x="550" y="110"/>
                  </a:lnTo>
                  <a:lnTo>
                    <a:pt x="562" y="110"/>
                  </a:lnTo>
                  <a:lnTo>
                    <a:pt x="562" y="2"/>
                  </a:lnTo>
                  <a:lnTo>
                    <a:pt x="550" y="2"/>
                  </a:lnTo>
                  <a:lnTo>
                    <a:pt x="550" y="110"/>
                  </a:lnTo>
                  <a:close/>
                  <a:moveTo>
                    <a:pt x="623" y="103"/>
                  </a:moveTo>
                  <a:lnTo>
                    <a:pt x="623" y="103"/>
                  </a:lnTo>
                  <a:cubicBezTo>
                    <a:pt x="615" y="103"/>
                    <a:pt x="606" y="100"/>
                    <a:pt x="600" y="96"/>
                  </a:cubicBezTo>
                  <a:lnTo>
                    <a:pt x="595" y="104"/>
                  </a:lnTo>
                  <a:cubicBezTo>
                    <a:pt x="604" y="109"/>
                    <a:pt x="613" y="112"/>
                    <a:pt x="624" y="112"/>
                  </a:cubicBezTo>
                  <a:cubicBezTo>
                    <a:pt x="647" y="112"/>
                    <a:pt x="658" y="97"/>
                    <a:pt x="658" y="81"/>
                  </a:cubicBezTo>
                  <a:cubicBezTo>
                    <a:pt x="658" y="65"/>
                    <a:pt x="646" y="58"/>
                    <a:pt x="634" y="52"/>
                  </a:cubicBezTo>
                  <a:lnTo>
                    <a:pt x="625" y="48"/>
                  </a:lnTo>
                  <a:cubicBezTo>
                    <a:pt x="617" y="44"/>
                    <a:pt x="609" y="39"/>
                    <a:pt x="609" y="28"/>
                  </a:cubicBezTo>
                  <a:cubicBezTo>
                    <a:pt x="609" y="14"/>
                    <a:pt x="620" y="8"/>
                    <a:pt x="630" y="8"/>
                  </a:cubicBezTo>
                  <a:cubicBezTo>
                    <a:pt x="640" y="8"/>
                    <a:pt x="647" y="12"/>
                    <a:pt x="653" y="16"/>
                  </a:cubicBezTo>
                  <a:lnTo>
                    <a:pt x="657" y="8"/>
                  </a:lnTo>
                  <a:cubicBezTo>
                    <a:pt x="649" y="3"/>
                    <a:pt x="640" y="0"/>
                    <a:pt x="630" y="0"/>
                  </a:cubicBezTo>
                  <a:cubicBezTo>
                    <a:pt x="611" y="0"/>
                    <a:pt x="598" y="11"/>
                    <a:pt x="598" y="28"/>
                  </a:cubicBezTo>
                  <a:cubicBezTo>
                    <a:pt x="598" y="50"/>
                    <a:pt x="614" y="54"/>
                    <a:pt x="630" y="62"/>
                  </a:cubicBezTo>
                  <a:cubicBezTo>
                    <a:pt x="639" y="66"/>
                    <a:pt x="646" y="71"/>
                    <a:pt x="646" y="82"/>
                  </a:cubicBezTo>
                  <a:cubicBezTo>
                    <a:pt x="646" y="95"/>
                    <a:pt x="636" y="103"/>
                    <a:pt x="623" y="103"/>
                  </a:cubicBezTo>
                  <a:lnTo>
                    <a:pt x="623" y="103"/>
                  </a:lnTo>
                  <a:close/>
                  <a:moveTo>
                    <a:pt x="741" y="9"/>
                  </a:moveTo>
                  <a:lnTo>
                    <a:pt x="741" y="9"/>
                  </a:lnTo>
                  <a:cubicBezTo>
                    <a:pt x="752" y="9"/>
                    <a:pt x="761" y="11"/>
                    <a:pt x="769" y="17"/>
                  </a:cubicBezTo>
                  <a:lnTo>
                    <a:pt x="774" y="8"/>
                  </a:lnTo>
                  <a:cubicBezTo>
                    <a:pt x="764" y="3"/>
                    <a:pt x="754" y="0"/>
                    <a:pt x="741" y="0"/>
                  </a:cubicBezTo>
                  <a:cubicBezTo>
                    <a:pt x="709" y="0"/>
                    <a:pt x="684" y="23"/>
                    <a:pt x="684" y="56"/>
                  </a:cubicBezTo>
                  <a:cubicBezTo>
                    <a:pt x="684" y="91"/>
                    <a:pt x="709" y="112"/>
                    <a:pt x="741" y="112"/>
                  </a:cubicBezTo>
                  <a:cubicBezTo>
                    <a:pt x="752" y="112"/>
                    <a:pt x="764" y="107"/>
                    <a:pt x="773" y="102"/>
                  </a:cubicBezTo>
                  <a:lnTo>
                    <a:pt x="769" y="94"/>
                  </a:lnTo>
                  <a:cubicBezTo>
                    <a:pt x="761" y="99"/>
                    <a:pt x="751" y="102"/>
                    <a:pt x="741" y="102"/>
                  </a:cubicBezTo>
                  <a:cubicBezTo>
                    <a:pt x="715" y="102"/>
                    <a:pt x="697" y="82"/>
                    <a:pt x="697" y="56"/>
                  </a:cubicBezTo>
                  <a:cubicBezTo>
                    <a:pt x="697" y="30"/>
                    <a:pt x="715" y="9"/>
                    <a:pt x="741" y="9"/>
                  </a:cubicBezTo>
                  <a:lnTo>
                    <a:pt x="741" y="9"/>
                  </a:lnTo>
                  <a:close/>
                  <a:moveTo>
                    <a:pt x="805" y="2"/>
                  </a:moveTo>
                  <a:lnTo>
                    <a:pt x="805" y="2"/>
                  </a:lnTo>
                  <a:lnTo>
                    <a:pt x="805" y="110"/>
                  </a:lnTo>
                  <a:lnTo>
                    <a:pt x="817" y="110"/>
                  </a:lnTo>
                  <a:lnTo>
                    <a:pt x="817" y="58"/>
                  </a:lnTo>
                  <a:lnTo>
                    <a:pt x="875" y="58"/>
                  </a:lnTo>
                  <a:lnTo>
                    <a:pt x="875" y="110"/>
                  </a:lnTo>
                  <a:lnTo>
                    <a:pt x="887" y="110"/>
                  </a:lnTo>
                  <a:lnTo>
                    <a:pt x="887" y="2"/>
                  </a:lnTo>
                  <a:lnTo>
                    <a:pt x="875" y="2"/>
                  </a:lnTo>
                  <a:lnTo>
                    <a:pt x="875" y="49"/>
                  </a:lnTo>
                  <a:lnTo>
                    <a:pt x="817" y="49"/>
                  </a:lnTo>
                  <a:lnTo>
                    <a:pt x="817" y="2"/>
                  </a:lnTo>
                  <a:lnTo>
                    <a:pt x="805" y="2"/>
                  </a:lnTo>
                  <a:lnTo>
                    <a:pt x="805" y="2"/>
                  </a:lnTo>
                  <a:close/>
                  <a:moveTo>
                    <a:pt x="926" y="2"/>
                  </a:moveTo>
                  <a:lnTo>
                    <a:pt x="926" y="2"/>
                  </a:lnTo>
                  <a:lnTo>
                    <a:pt x="926" y="110"/>
                  </a:lnTo>
                  <a:lnTo>
                    <a:pt x="984" y="110"/>
                  </a:lnTo>
                  <a:lnTo>
                    <a:pt x="984" y="100"/>
                  </a:lnTo>
                  <a:lnTo>
                    <a:pt x="938" y="100"/>
                  </a:lnTo>
                  <a:lnTo>
                    <a:pt x="938" y="59"/>
                  </a:lnTo>
                  <a:lnTo>
                    <a:pt x="980" y="59"/>
                  </a:lnTo>
                  <a:lnTo>
                    <a:pt x="980" y="49"/>
                  </a:lnTo>
                  <a:lnTo>
                    <a:pt x="938" y="49"/>
                  </a:lnTo>
                  <a:lnTo>
                    <a:pt x="938" y="12"/>
                  </a:lnTo>
                  <a:lnTo>
                    <a:pt x="984" y="12"/>
                  </a:lnTo>
                  <a:lnTo>
                    <a:pt x="984" y="2"/>
                  </a:lnTo>
                  <a:lnTo>
                    <a:pt x="926" y="2"/>
                  </a:lnTo>
                  <a:lnTo>
                    <a:pt x="926" y="2"/>
                  </a:lnTo>
                  <a:close/>
                  <a:moveTo>
                    <a:pt x="96" y="251"/>
                  </a:moveTo>
                  <a:lnTo>
                    <a:pt x="96" y="251"/>
                  </a:lnTo>
                  <a:lnTo>
                    <a:pt x="96" y="180"/>
                  </a:lnTo>
                  <a:lnTo>
                    <a:pt x="84" y="180"/>
                  </a:lnTo>
                  <a:lnTo>
                    <a:pt x="84" y="249"/>
                  </a:lnTo>
                  <a:cubicBezTo>
                    <a:pt x="84" y="274"/>
                    <a:pt x="73" y="281"/>
                    <a:pt x="54" y="281"/>
                  </a:cubicBezTo>
                  <a:cubicBezTo>
                    <a:pt x="34" y="281"/>
                    <a:pt x="25" y="270"/>
                    <a:pt x="25" y="249"/>
                  </a:cubicBezTo>
                  <a:lnTo>
                    <a:pt x="25" y="180"/>
                  </a:lnTo>
                  <a:lnTo>
                    <a:pt x="13" y="180"/>
                  </a:lnTo>
                  <a:lnTo>
                    <a:pt x="13" y="252"/>
                  </a:lnTo>
                  <a:cubicBezTo>
                    <a:pt x="13" y="277"/>
                    <a:pt x="27" y="290"/>
                    <a:pt x="54" y="290"/>
                  </a:cubicBezTo>
                  <a:cubicBezTo>
                    <a:pt x="74" y="290"/>
                    <a:pt x="96" y="284"/>
                    <a:pt x="96" y="251"/>
                  </a:cubicBezTo>
                  <a:lnTo>
                    <a:pt x="96" y="251"/>
                  </a:lnTo>
                  <a:close/>
                  <a:moveTo>
                    <a:pt x="143" y="178"/>
                  </a:moveTo>
                  <a:lnTo>
                    <a:pt x="143" y="178"/>
                  </a:lnTo>
                  <a:lnTo>
                    <a:pt x="130" y="181"/>
                  </a:lnTo>
                  <a:lnTo>
                    <a:pt x="130" y="288"/>
                  </a:lnTo>
                  <a:lnTo>
                    <a:pt x="142" y="288"/>
                  </a:lnTo>
                  <a:lnTo>
                    <a:pt x="142" y="196"/>
                  </a:lnTo>
                  <a:lnTo>
                    <a:pt x="205" y="291"/>
                  </a:lnTo>
                  <a:lnTo>
                    <a:pt x="218" y="287"/>
                  </a:lnTo>
                  <a:lnTo>
                    <a:pt x="218" y="181"/>
                  </a:lnTo>
                  <a:lnTo>
                    <a:pt x="207" y="181"/>
                  </a:lnTo>
                  <a:lnTo>
                    <a:pt x="206" y="273"/>
                  </a:lnTo>
                  <a:lnTo>
                    <a:pt x="143" y="178"/>
                  </a:lnTo>
                  <a:lnTo>
                    <a:pt x="143" y="178"/>
                  </a:lnTo>
                  <a:close/>
                  <a:moveTo>
                    <a:pt x="256" y="288"/>
                  </a:moveTo>
                  <a:lnTo>
                    <a:pt x="256" y="288"/>
                  </a:lnTo>
                  <a:lnTo>
                    <a:pt x="268" y="288"/>
                  </a:lnTo>
                  <a:lnTo>
                    <a:pt x="268" y="180"/>
                  </a:lnTo>
                  <a:lnTo>
                    <a:pt x="256" y="180"/>
                  </a:lnTo>
                  <a:lnTo>
                    <a:pt x="256" y="288"/>
                  </a:lnTo>
                  <a:close/>
                  <a:moveTo>
                    <a:pt x="303" y="179"/>
                  </a:moveTo>
                  <a:lnTo>
                    <a:pt x="303" y="179"/>
                  </a:lnTo>
                  <a:lnTo>
                    <a:pt x="291" y="183"/>
                  </a:lnTo>
                  <a:lnTo>
                    <a:pt x="332" y="288"/>
                  </a:lnTo>
                  <a:lnTo>
                    <a:pt x="344" y="288"/>
                  </a:lnTo>
                  <a:lnTo>
                    <a:pt x="385" y="183"/>
                  </a:lnTo>
                  <a:lnTo>
                    <a:pt x="374" y="179"/>
                  </a:lnTo>
                  <a:lnTo>
                    <a:pt x="338" y="275"/>
                  </a:lnTo>
                  <a:lnTo>
                    <a:pt x="303" y="179"/>
                  </a:lnTo>
                  <a:lnTo>
                    <a:pt x="303" y="179"/>
                  </a:lnTo>
                  <a:close/>
                  <a:moveTo>
                    <a:pt x="409" y="180"/>
                  </a:moveTo>
                  <a:lnTo>
                    <a:pt x="409" y="180"/>
                  </a:lnTo>
                  <a:lnTo>
                    <a:pt x="409" y="288"/>
                  </a:lnTo>
                  <a:lnTo>
                    <a:pt x="467" y="288"/>
                  </a:lnTo>
                  <a:lnTo>
                    <a:pt x="467" y="278"/>
                  </a:lnTo>
                  <a:lnTo>
                    <a:pt x="421" y="278"/>
                  </a:lnTo>
                  <a:lnTo>
                    <a:pt x="421" y="237"/>
                  </a:lnTo>
                  <a:lnTo>
                    <a:pt x="463" y="237"/>
                  </a:lnTo>
                  <a:lnTo>
                    <a:pt x="463" y="227"/>
                  </a:lnTo>
                  <a:lnTo>
                    <a:pt x="421" y="227"/>
                  </a:lnTo>
                  <a:lnTo>
                    <a:pt x="421" y="190"/>
                  </a:lnTo>
                  <a:lnTo>
                    <a:pt x="467" y="190"/>
                  </a:lnTo>
                  <a:lnTo>
                    <a:pt x="467" y="180"/>
                  </a:lnTo>
                  <a:lnTo>
                    <a:pt x="409" y="180"/>
                  </a:lnTo>
                  <a:lnTo>
                    <a:pt x="409" y="180"/>
                  </a:lnTo>
                  <a:close/>
                  <a:moveTo>
                    <a:pt x="522" y="233"/>
                  </a:moveTo>
                  <a:lnTo>
                    <a:pt x="522" y="233"/>
                  </a:lnTo>
                  <a:lnTo>
                    <a:pt x="508" y="233"/>
                  </a:lnTo>
                  <a:lnTo>
                    <a:pt x="508" y="190"/>
                  </a:lnTo>
                  <a:lnTo>
                    <a:pt x="525" y="190"/>
                  </a:lnTo>
                  <a:cubicBezTo>
                    <a:pt x="543" y="190"/>
                    <a:pt x="549" y="199"/>
                    <a:pt x="549" y="211"/>
                  </a:cubicBezTo>
                  <a:cubicBezTo>
                    <a:pt x="549" y="228"/>
                    <a:pt x="536" y="233"/>
                    <a:pt x="522" y="233"/>
                  </a:cubicBezTo>
                  <a:lnTo>
                    <a:pt x="522" y="233"/>
                  </a:lnTo>
                  <a:close/>
                  <a:moveTo>
                    <a:pt x="528" y="181"/>
                  </a:moveTo>
                  <a:lnTo>
                    <a:pt x="528" y="181"/>
                  </a:lnTo>
                  <a:lnTo>
                    <a:pt x="495" y="180"/>
                  </a:lnTo>
                  <a:lnTo>
                    <a:pt x="495" y="288"/>
                  </a:lnTo>
                  <a:lnTo>
                    <a:pt x="508" y="288"/>
                  </a:lnTo>
                  <a:lnTo>
                    <a:pt x="508" y="242"/>
                  </a:lnTo>
                  <a:lnTo>
                    <a:pt x="517" y="242"/>
                  </a:lnTo>
                  <a:cubicBezTo>
                    <a:pt x="525" y="242"/>
                    <a:pt x="530" y="245"/>
                    <a:pt x="534" y="251"/>
                  </a:cubicBezTo>
                  <a:lnTo>
                    <a:pt x="539" y="257"/>
                  </a:lnTo>
                  <a:lnTo>
                    <a:pt x="564" y="291"/>
                  </a:lnTo>
                  <a:lnTo>
                    <a:pt x="575" y="285"/>
                  </a:lnTo>
                  <a:lnTo>
                    <a:pt x="553" y="256"/>
                  </a:lnTo>
                  <a:cubicBezTo>
                    <a:pt x="549" y="251"/>
                    <a:pt x="543" y="241"/>
                    <a:pt x="537" y="240"/>
                  </a:cubicBezTo>
                  <a:lnTo>
                    <a:pt x="537" y="237"/>
                  </a:lnTo>
                  <a:cubicBezTo>
                    <a:pt x="551" y="235"/>
                    <a:pt x="560" y="227"/>
                    <a:pt x="560" y="209"/>
                  </a:cubicBezTo>
                  <a:cubicBezTo>
                    <a:pt x="560" y="192"/>
                    <a:pt x="548" y="181"/>
                    <a:pt x="528" y="181"/>
                  </a:cubicBezTo>
                  <a:lnTo>
                    <a:pt x="528" y="181"/>
                  </a:lnTo>
                  <a:close/>
                  <a:moveTo>
                    <a:pt x="618" y="282"/>
                  </a:moveTo>
                  <a:lnTo>
                    <a:pt x="618" y="282"/>
                  </a:lnTo>
                  <a:cubicBezTo>
                    <a:pt x="609" y="282"/>
                    <a:pt x="601" y="279"/>
                    <a:pt x="595" y="275"/>
                  </a:cubicBezTo>
                  <a:lnTo>
                    <a:pt x="590" y="283"/>
                  </a:lnTo>
                  <a:cubicBezTo>
                    <a:pt x="599" y="288"/>
                    <a:pt x="607" y="291"/>
                    <a:pt x="618" y="291"/>
                  </a:cubicBezTo>
                  <a:cubicBezTo>
                    <a:pt x="642" y="291"/>
                    <a:pt x="653" y="276"/>
                    <a:pt x="653" y="260"/>
                  </a:cubicBezTo>
                  <a:cubicBezTo>
                    <a:pt x="653" y="244"/>
                    <a:pt x="641" y="237"/>
                    <a:pt x="629" y="231"/>
                  </a:cubicBezTo>
                  <a:lnTo>
                    <a:pt x="620" y="227"/>
                  </a:lnTo>
                  <a:cubicBezTo>
                    <a:pt x="612" y="223"/>
                    <a:pt x="604" y="218"/>
                    <a:pt x="604" y="207"/>
                  </a:cubicBezTo>
                  <a:cubicBezTo>
                    <a:pt x="604" y="193"/>
                    <a:pt x="615" y="187"/>
                    <a:pt x="625" y="187"/>
                  </a:cubicBezTo>
                  <a:cubicBezTo>
                    <a:pt x="635" y="187"/>
                    <a:pt x="642" y="191"/>
                    <a:pt x="648" y="195"/>
                  </a:cubicBezTo>
                  <a:lnTo>
                    <a:pt x="652" y="187"/>
                  </a:lnTo>
                  <a:cubicBezTo>
                    <a:pt x="644" y="182"/>
                    <a:pt x="634" y="179"/>
                    <a:pt x="624" y="179"/>
                  </a:cubicBezTo>
                  <a:cubicBezTo>
                    <a:pt x="605" y="179"/>
                    <a:pt x="592" y="190"/>
                    <a:pt x="592" y="207"/>
                  </a:cubicBezTo>
                  <a:cubicBezTo>
                    <a:pt x="592" y="229"/>
                    <a:pt x="609" y="233"/>
                    <a:pt x="625" y="241"/>
                  </a:cubicBezTo>
                  <a:cubicBezTo>
                    <a:pt x="633" y="245"/>
                    <a:pt x="640" y="250"/>
                    <a:pt x="640" y="261"/>
                  </a:cubicBezTo>
                  <a:cubicBezTo>
                    <a:pt x="640" y="274"/>
                    <a:pt x="631" y="282"/>
                    <a:pt x="618" y="282"/>
                  </a:cubicBezTo>
                  <a:lnTo>
                    <a:pt x="618" y="282"/>
                  </a:lnTo>
                  <a:close/>
                  <a:moveTo>
                    <a:pt x="685" y="288"/>
                  </a:moveTo>
                  <a:lnTo>
                    <a:pt x="685" y="288"/>
                  </a:lnTo>
                  <a:lnTo>
                    <a:pt x="697" y="288"/>
                  </a:lnTo>
                  <a:lnTo>
                    <a:pt x="697" y="180"/>
                  </a:lnTo>
                  <a:lnTo>
                    <a:pt x="685" y="180"/>
                  </a:lnTo>
                  <a:lnTo>
                    <a:pt x="685" y="288"/>
                  </a:lnTo>
                  <a:close/>
                  <a:moveTo>
                    <a:pt x="721" y="180"/>
                  </a:moveTo>
                  <a:lnTo>
                    <a:pt x="721" y="180"/>
                  </a:lnTo>
                  <a:lnTo>
                    <a:pt x="721" y="190"/>
                  </a:lnTo>
                  <a:lnTo>
                    <a:pt x="752" y="190"/>
                  </a:lnTo>
                  <a:lnTo>
                    <a:pt x="752" y="288"/>
                  </a:lnTo>
                  <a:lnTo>
                    <a:pt x="764" y="288"/>
                  </a:lnTo>
                  <a:lnTo>
                    <a:pt x="764" y="190"/>
                  </a:lnTo>
                  <a:lnTo>
                    <a:pt x="796" y="190"/>
                  </a:lnTo>
                  <a:lnTo>
                    <a:pt x="796" y="180"/>
                  </a:lnTo>
                  <a:lnTo>
                    <a:pt x="721" y="180"/>
                  </a:lnTo>
                  <a:lnTo>
                    <a:pt x="721" y="180"/>
                  </a:lnTo>
                  <a:close/>
                  <a:moveTo>
                    <a:pt x="851" y="191"/>
                  </a:moveTo>
                  <a:lnTo>
                    <a:pt x="851" y="191"/>
                  </a:lnTo>
                  <a:lnTo>
                    <a:pt x="870" y="245"/>
                  </a:lnTo>
                  <a:lnTo>
                    <a:pt x="830" y="245"/>
                  </a:lnTo>
                  <a:lnTo>
                    <a:pt x="851" y="191"/>
                  </a:lnTo>
                  <a:lnTo>
                    <a:pt x="851" y="191"/>
                  </a:lnTo>
                  <a:close/>
                  <a:moveTo>
                    <a:pt x="900" y="287"/>
                  </a:moveTo>
                  <a:lnTo>
                    <a:pt x="900" y="287"/>
                  </a:lnTo>
                  <a:lnTo>
                    <a:pt x="857" y="180"/>
                  </a:lnTo>
                  <a:lnTo>
                    <a:pt x="844" y="180"/>
                  </a:lnTo>
                  <a:lnTo>
                    <a:pt x="800" y="287"/>
                  </a:lnTo>
                  <a:lnTo>
                    <a:pt x="812" y="291"/>
                  </a:lnTo>
                  <a:lnTo>
                    <a:pt x="827" y="253"/>
                  </a:lnTo>
                  <a:lnTo>
                    <a:pt x="874" y="253"/>
                  </a:lnTo>
                  <a:lnTo>
                    <a:pt x="888" y="291"/>
                  </a:lnTo>
                  <a:lnTo>
                    <a:pt x="900" y="287"/>
                  </a:lnTo>
                  <a:lnTo>
                    <a:pt x="900" y="287"/>
                  </a:lnTo>
                  <a:close/>
                  <a:moveTo>
                    <a:pt x="871" y="188"/>
                  </a:moveTo>
                  <a:lnTo>
                    <a:pt x="871" y="188"/>
                  </a:lnTo>
                  <a:lnTo>
                    <a:pt x="882" y="188"/>
                  </a:lnTo>
                  <a:lnTo>
                    <a:pt x="882" y="174"/>
                  </a:lnTo>
                  <a:lnTo>
                    <a:pt x="871" y="174"/>
                  </a:lnTo>
                  <a:lnTo>
                    <a:pt x="871" y="188"/>
                  </a:lnTo>
                  <a:close/>
                  <a:moveTo>
                    <a:pt x="820" y="188"/>
                  </a:moveTo>
                  <a:lnTo>
                    <a:pt x="820" y="188"/>
                  </a:lnTo>
                  <a:lnTo>
                    <a:pt x="831" y="188"/>
                  </a:lnTo>
                  <a:lnTo>
                    <a:pt x="831" y="174"/>
                  </a:lnTo>
                  <a:lnTo>
                    <a:pt x="820" y="174"/>
                  </a:lnTo>
                  <a:lnTo>
                    <a:pt x="820" y="188"/>
                  </a:lnTo>
                  <a:close/>
                  <a:moveTo>
                    <a:pt x="911" y="180"/>
                  </a:moveTo>
                  <a:lnTo>
                    <a:pt x="911" y="180"/>
                  </a:lnTo>
                  <a:lnTo>
                    <a:pt x="911" y="190"/>
                  </a:lnTo>
                  <a:lnTo>
                    <a:pt x="942" y="190"/>
                  </a:lnTo>
                  <a:lnTo>
                    <a:pt x="942" y="288"/>
                  </a:lnTo>
                  <a:lnTo>
                    <a:pt x="954" y="288"/>
                  </a:lnTo>
                  <a:lnTo>
                    <a:pt x="954" y="190"/>
                  </a:lnTo>
                  <a:lnTo>
                    <a:pt x="986" y="190"/>
                  </a:lnTo>
                  <a:lnTo>
                    <a:pt x="986" y="180"/>
                  </a:lnTo>
                  <a:lnTo>
                    <a:pt x="911" y="180"/>
                  </a:lnTo>
                  <a:lnTo>
                    <a:pt x="911" y="180"/>
                  </a:lnTo>
                  <a:close/>
                  <a:moveTo>
                    <a:pt x="41" y="457"/>
                  </a:moveTo>
                  <a:lnTo>
                    <a:pt x="41" y="457"/>
                  </a:lnTo>
                  <a:lnTo>
                    <a:pt x="25" y="457"/>
                  </a:lnTo>
                  <a:lnTo>
                    <a:pt x="25" y="368"/>
                  </a:lnTo>
                  <a:lnTo>
                    <a:pt x="43" y="368"/>
                  </a:lnTo>
                  <a:cubicBezTo>
                    <a:pt x="73" y="368"/>
                    <a:pt x="93" y="383"/>
                    <a:pt x="93" y="412"/>
                  </a:cubicBezTo>
                  <a:cubicBezTo>
                    <a:pt x="93" y="440"/>
                    <a:pt x="73" y="457"/>
                    <a:pt x="41" y="457"/>
                  </a:cubicBezTo>
                  <a:lnTo>
                    <a:pt x="41" y="457"/>
                  </a:lnTo>
                  <a:close/>
                  <a:moveTo>
                    <a:pt x="46" y="359"/>
                  </a:moveTo>
                  <a:lnTo>
                    <a:pt x="46" y="359"/>
                  </a:lnTo>
                  <a:lnTo>
                    <a:pt x="13" y="359"/>
                  </a:lnTo>
                  <a:lnTo>
                    <a:pt x="13" y="466"/>
                  </a:lnTo>
                  <a:lnTo>
                    <a:pt x="42" y="466"/>
                  </a:lnTo>
                  <a:cubicBezTo>
                    <a:pt x="79" y="466"/>
                    <a:pt x="104" y="448"/>
                    <a:pt x="104" y="411"/>
                  </a:cubicBezTo>
                  <a:cubicBezTo>
                    <a:pt x="104" y="385"/>
                    <a:pt x="89" y="359"/>
                    <a:pt x="46" y="359"/>
                  </a:cubicBezTo>
                  <a:lnTo>
                    <a:pt x="46" y="359"/>
                  </a:lnTo>
                  <a:close/>
                  <a:moveTo>
                    <a:pt x="171" y="369"/>
                  </a:moveTo>
                  <a:lnTo>
                    <a:pt x="171" y="369"/>
                  </a:lnTo>
                  <a:lnTo>
                    <a:pt x="191" y="423"/>
                  </a:lnTo>
                  <a:lnTo>
                    <a:pt x="150" y="423"/>
                  </a:lnTo>
                  <a:lnTo>
                    <a:pt x="171" y="369"/>
                  </a:lnTo>
                  <a:lnTo>
                    <a:pt x="171" y="369"/>
                  </a:lnTo>
                  <a:close/>
                  <a:moveTo>
                    <a:pt x="220" y="465"/>
                  </a:moveTo>
                  <a:lnTo>
                    <a:pt x="220" y="465"/>
                  </a:lnTo>
                  <a:lnTo>
                    <a:pt x="177" y="359"/>
                  </a:lnTo>
                  <a:lnTo>
                    <a:pt x="165" y="359"/>
                  </a:lnTo>
                  <a:lnTo>
                    <a:pt x="121" y="465"/>
                  </a:lnTo>
                  <a:lnTo>
                    <a:pt x="133" y="469"/>
                  </a:lnTo>
                  <a:lnTo>
                    <a:pt x="147" y="432"/>
                  </a:lnTo>
                  <a:lnTo>
                    <a:pt x="194" y="432"/>
                  </a:lnTo>
                  <a:lnTo>
                    <a:pt x="208" y="469"/>
                  </a:lnTo>
                  <a:lnTo>
                    <a:pt x="220" y="465"/>
                  </a:lnTo>
                  <a:lnTo>
                    <a:pt x="220" y="465"/>
                  </a:lnTo>
                  <a:close/>
                  <a:moveTo>
                    <a:pt x="275" y="411"/>
                  </a:moveTo>
                  <a:lnTo>
                    <a:pt x="275" y="411"/>
                  </a:lnTo>
                  <a:lnTo>
                    <a:pt x="261" y="411"/>
                  </a:lnTo>
                  <a:lnTo>
                    <a:pt x="261" y="368"/>
                  </a:lnTo>
                  <a:lnTo>
                    <a:pt x="278" y="368"/>
                  </a:lnTo>
                  <a:cubicBezTo>
                    <a:pt x="297" y="368"/>
                    <a:pt x="302" y="377"/>
                    <a:pt x="302" y="389"/>
                  </a:cubicBezTo>
                  <a:cubicBezTo>
                    <a:pt x="302" y="407"/>
                    <a:pt x="289" y="411"/>
                    <a:pt x="275" y="411"/>
                  </a:cubicBezTo>
                  <a:lnTo>
                    <a:pt x="275" y="411"/>
                  </a:lnTo>
                  <a:close/>
                  <a:moveTo>
                    <a:pt x="281" y="359"/>
                  </a:moveTo>
                  <a:lnTo>
                    <a:pt x="281" y="359"/>
                  </a:lnTo>
                  <a:lnTo>
                    <a:pt x="249" y="359"/>
                  </a:lnTo>
                  <a:lnTo>
                    <a:pt x="249" y="467"/>
                  </a:lnTo>
                  <a:lnTo>
                    <a:pt x="261" y="467"/>
                  </a:lnTo>
                  <a:lnTo>
                    <a:pt x="261" y="420"/>
                  </a:lnTo>
                  <a:lnTo>
                    <a:pt x="271" y="420"/>
                  </a:lnTo>
                  <a:cubicBezTo>
                    <a:pt x="279" y="420"/>
                    <a:pt x="283" y="423"/>
                    <a:pt x="287" y="429"/>
                  </a:cubicBezTo>
                  <a:lnTo>
                    <a:pt x="292" y="435"/>
                  </a:lnTo>
                  <a:lnTo>
                    <a:pt x="317" y="469"/>
                  </a:lnTo>
                  <a:lnTo>
                    <a:pt x="328" y="463"/>
                  </a:lnTo>
                  <a:lnTo>
                    <a:pt x="306" y="435"/>
                  </a:lnTo>
                  <a:cubicBezTo>
                    <a:pt x="302" y="429"/>
                    <a:pt x="297" y="419"/>
                    <a:pt x="290" y="418"/>
                  </a:cubicBezTo>
                  <a:lnTo>
                    <a:pt x="290" y="415"/>
                  </a:lnTo>
                  <a:cubicBezTo>
                    <a:pt x="305" y="413"/>
                    <a:pt x="313" y="405"/>
                    <a:pt x="313" y="387"/>
                  </a:cubicBezTo>
                  <a:cubicBezTo>
                    <a:pt x="313" y="370"/>
                    <a:pt x="301" y="359"/>
                    <a:pt x="281" y="359"/>
                  </a:cubicBezTo>
                  <a:lnTo>
                    <a:pt x="281" y="359"/>
                  </a:lnTo>
                  <a:close/>
                  <a:moveTo>
                    <a:pt x="394" y="359"/>
                  </a:moveTo>
                  <a:lnTo>
                    <a:pt x="394" y="359"/>
                  </a:lnTo>
                  <a:lnTo>
                    <a:pt x="381" y="359"/>
                  </a:lnTo>
                  <a:lnTo>
                    <a:pt x="351" y="465"/>
                  </a:lnTo>
                  <a:lnTo>
                    <a:pt x="362" y="468"/>
                  </a:lnTo>
                  <a:lnTo>
                    <a:pt x="388" y="375"/>
                  </a:lnTo>
                  <a:lnTo>
                    <a:pt x="415" y="466"/>
                  </a:lnTo>
                  <a:lnTo>
                    <a:pt x="429" y="466"/>
                  </a:lnTo>
                  <a:lnTo>
                    <a:pt x="457" y="375"/>
                  </a:lnTo>
                  <a:lnTo>
                    <a:pt x="482" y="468"/>
                  </a:lnTo>
                  <a:lnTo>
                    <a:pt x="493" y="465"/>
                  </a:lnTo>
                  <a:lnTo>
                    <a:pt x="463" y="359"/>
                  </a:lnTo>
                  <a:lnTo>
                    <a:pt x="450" y="359"/>
                  </a:lnTo>
                  <a:lnTo>
                    <a:pt x="422" y="453"/>
                  </a:lnTo>
                  <a:lnTo>
                    <a:pt x="394" y="359"/>
                  </a:lnTo>
                  <a:lnTo>
                    <a:pt x="394" y="359"/>
                  </a:lnTo>
                  <a:close/>
                  <a:moveTo>
                    <a:pt x="544" y="460"/>
                  </a:moveTo>
                  <a:lnTo>
                    <a:pt x="544" y="460"/>
                  </a:lnTo>
                  <a:cubicBezTo>
                    <a:pt x="536" y="460"/>
                    <a:pt x="527" y="457"/>
                    <a:pt x="521" y="453"/>
                  </a:cubicBezTo>
                  <a:lnTo>
                    <a:pt x="517" y="461"/>
                  </a:lnTo>
                  <a:cubicBezTo>
                    <a:pt x="525" y="466"/>
                    <a:pt x="534" y="468"/>
                    <a:pt x="545" y="468"/>
                  </a:cubicBezTo>
                  <a:cubicBezTo>
                    <a:pt x="569" y="468"/>
                    <a:pt x="579" y="454"/>
                    <a:pt x="579" y="438"/>
                  </a:cubicBezTo>
                  <a:cubicBezTo>
                    <a:pt x="579" y="422"/>
                    <a:pt x="568" y="415"/>
                    <a:pt x="555" y="409"/>
                  </a:cubicBezTo>
                  <a:lnTo>
                    <a:pt x="546" y="405"/>
                  </a:lnTo>
                  <a:cubicBezTo>
                    <a:pt x="539" y="401"/>
                    <a:pt x="530" y="395"/>
                    <a:pt x="530" y="385"/>
                  </a:cubicBezTo>
                  <a:cubicBezTo>
                    <a:pt x="530" y="371"/>
                    <a:pt x="542" y="365"/>
                    <a:pt x="552" y="365"/>
                  </a:cubicBezTo>
                  <a:cubicBezTo>
                    <a:pt x="562" y="365"/>
                    <a:pt x="568" y="369"/>
                    <a:pt x="574" y="373"/>
                  </a:cubicBezTo>
                  <a:lnTo>
                    <a:pt x="579" y="365"/>
                  </a:lnTo>
                  <a:cubicBezTo>
                    <a:pt x="570" y="360"/>
                    <a:pt x="561" y="357"/>
                    <a:pt x="551" y="357"/>
                  </a:cubicBezTo>
                  <a:cubicBezTo>
                    <a:pt x="532" y="357"/>
                    <a:pt x="519" y="368"/>
                    <a:pt x="519" y="384"/>
                  </a:cubicBezTo>
                  <a:cubicBezTo>
                    <a:pt x="519" y="407"/>
                    <a:pt x="535" y="411"/>
                    <a:pt x="551" y="419"/>
                  </a:cubicBezTo>
                  <a:cubicBezTo>
                    <a:pt x="560" y="423"/>
                    <a:pt x="567" y="428"/>
                    <a:pt x="567" y="439"/>
                  </a:cubicBezTo>
                  <a:cubicBezTo>
                    <a:pt x="567" y="452"/>
                    <a:pt x="558" y="460"/>
                    <a:pt x="544" y="460"/>
                  </a:cubicBezTo>
                  <a:lnTo>
                    <a:pt x="544" y="460"/>
                  </a:lnTo>
                  <a:close/>
                  <a:moveTo>
                    <a:pt x="599" y="359"/>
                  </a:moveTo>
                  <a:lnTo>
                    <a:pt x="599" y="359"/>
                  </a:lnTo>
                  <a:lnTo>
                    <a:pt x="599" y="369"/>
                  </a:lnTo>
                  <a:lnTo>
                    <a:pt x="631" y="369"/>
                  </a:lnTo>
                  <a:lnTo>
                    <a:pt x="631" y="466"/>
                  </a:lnTo>
                  <a:lnTo>
                    <a:pt x="643" y="466"/>
                  </a:lnTo>
                  <a:lnTo>
                    <a:pt x="643" y="369"/>
                  </a:lnTo>
                  <a:lnTo>
                    <a:pt x="675" y="369"/>
                  </a:lnTo>
                  <a:lnTo>
                    <a:pt x="675" y="359"/>
                  </a:lnTo>
                  <a:lnTo>
                    <a:pt x="599" y="359"/>
                  </a:lnTo>
                  <a:lnTo>
                    <a:pt x="599" y="359"/>
                  </a:lnTo>
                  <a:close/>
                  <a:moveTo>
                    <a:pt x="731" y="370"/>
                  </a:moveTo>
                  <a:lnTo>
                    <a:pt x="731" y="370"/>
                  </a:lnTo>
                  <a:lnTo>
                    <a:pt x="751" y="423"/>
                  </a:lnTo>
                  <a:lnTo>
                    <a:pt x="710" y="423"/>
                  </a:lnTo>
                  <a:lnTo>
                    <a:pt x="731" y="370"/>
                  </a:lnTo>
                  <a:lnTo>
                    <a:pt x="731" y="370"/>
                  </a:lnTo>
                  <a:close/>
                  <a:moveTo>
                    <a:pt x="780" y="465"/>
                  </a:moveTo>
                  <a:lnTo>
                    <a:pt x="780" y="465"/>
                  </a:lnTo>
                  <a:lnTo>
                    <a:pt x="737" y="359"/>
                  </a:lnTo>
                  <a:lnTo>
                    <a:pt x="725" y="359"/>
                  </a:lnTo>
                  <a:lnTo>
                    <a:pt x="681" y="465"/>
                  </a:lnTo>
                  <a:lnTo>
                    <a:pt x="693" y="469"/>
                  </a:lnTo>
                  <a:lnTo>
                    <a:pt x="707" y="432"/>
                  </a:lnTo>
                  <a:lnTo>
                    <a:pt x="754" y="432"/>
                  </a:lnTo>
                  <a:lnTo>
                    <a:pt x="768" y="469"/>
                  </a:lnTo>
                  <a:lnTo>
                    <a:pt x="780" y="465"/>
                  </a:lnTo>
                  <a:lnTo>
                    <a:pt x="780" y="465"/>
                  </a:lnTo>
                  <a:close/>
                  <a:moveTo>
                    <a:pt x="832" y="457"/>
                  </a:moveTo>
                  <a:lnTo>
                    <a:pt x="832" y="457"/>
                  </a:lnTo>
                  <a:lnTo>
                    <a:pt x="817" y="457"/>
                  </a:lnTo>
                  <a:lnTo>
                    <a:pt x="817" y="368"/>
                  </a:lnTo>
                  <a:lnTo>
                    <a:pt x="835" y="368"/>
                  </a:lnTo>
                  <a:cubicBezTo>
                    <a:pt x="865" y="368"/>
                    <a:pt x="884" y="383"/>
                    <a:pt x="884" y="412"/>
                  </a:cubicBezTo>
                  <a:cubicBezTo>
                    <a:pt x="884" y="440"/>
                    <a:pt x="864" y="457"/>
                    <a:pt x="832" y="457"/>
                  </a:cubicBezTo>
                  <a:lnTo>
                    <a:pt x="832" y="457"/>
                  </a:lnTo>
                  <a:close/>
                  <a:moveTo>
                    <a:pt x="837" y="359"/>
                  </a:moveTo>
                  <a:lnTo>
                    <a:pt x="837" y="359"/>
                  </a:lnTo>
                  <a:lnTo>
                    <a:pt x="804" y="359"/>
                  </a:lnTo>
                  <a:lnTo>
                    <a:pt x="804" y="466"/>
                  </a:lnTo>
                  <a:lnTo>
                    <a:pt x="834" y="466"/>
                  </a:lnTo>
                  <a:cubicBezTo>
                    <a:pt x="871" y="466"/>
                    <a:pt x="896" y="448"/>
                    <a:pt x="896" y="411"/>
                  </a:cubicBezTo>
                  <a:cubicBezTo>
                    <a:pt x="896" y="385"/>
                    <a:pt x="881" y="359"/>
                    <a:pt x="837" y="359"/>
                  </a:cubicBezTo>
                  <a:lnTo>
                    <a:pt x="837" y="359"/>
                  </a:lnTo>
                  <a:close/>
                  <a:moveTo>
                    <a:pt x="910" y="359"/>
                  </a:moveTo>
                  <a:lnTo>
                    <a:pt x="910" y="359"/>
                  </a:lnTo>
                  <a:lnTo>
                    <a:pt x="910" y="369"/>
                  </a:lnTo>
                  <a:lnTo>
                    <a:pt x="942" y="369"/>
                  </a:lnTo>
                  <a:lnTo>
                    <a:pt x="942" y="466"/>
                  </a:lnTo>
                  <a:lnTo>
                    <a:pt x="954" y="466"/>
                  </a:lnTo>
                  <a:lnTo>
                    <a:pt x="954" y="369"/>
                  </a:lnTo>
                  <a:lnTo>
                    <a:pt x="986" y="369"/>
                  </a:lnTo>
                  <a:lnTo>
                    <a:pt x="986" y="359"/>
                  </a:lnTo>
                  <a:lnTo>
                    <a:pt x="910" y="359"/>
                  </a:lnTo>
                  <a:close/>
                </a:path>
              </a:pathLst>
            </a:custGeom>
            <a:solidFill>
              <a:srgbClr val="000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de-DE" sz="4267"/>
            </a:p>
          </p:txBody>
        </p:sp>
      </p:grpSp>
      <p:sp>
        <p:nvSpPr>
          <p:cNvPr id="21" name="Datumsplatzhalter 20">
            <a:extLst>
              <a:ext uri="{FF2B5EF4-FFF2-40B4-BE49-F238E27FC236}">
                <a16:creationId xmlns:a16="http://schemas.microsoft.com/office/drawing/2014/main" id="{AF9F05BC-ECE1-ED71-B285-6224B2166FA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lvl1pPr algn="l">
              <a:defRPr sz="800" spc="8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7BEEDE-2C9D-480F-A386-7DA03D1F4B0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22" name="Fußzeilenplatzhalter 21">
            <a:extLst>
              <a:ext uri="{FF2B5EF4-FFF2-40B4-BE49-F238E27FC236}">
                <a16:creationId xmlns:a16="http://schemas.microsoft.com/office/drawing/2014/main" id="{3419663B-FA1A-D2AC-6FFB-FEF3AE171B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60000" y="360000"/>
            <a:ext cx="7560000" cy="18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000" cap="all" spc="20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de-DE" dirty="0"/>
              <a:t>Data Science II / Deadlock</a:t>
            </a:r>
          </a:p>
        </p:txBody>
      </p:sp>
      <p:sp>
        <p:nvSpPr>
          <p:cNvPr id="23" name="Foliennummernplatzhalter 22">
            <a:extLst>
              <a:ext uri="{FF2B5EF4-FFF2-40B4-BE49-F238E27FC236}">
                <a16:creationId xmlns:a16="http://schemas.microsoft.com/office/drawing/2014/main" id="{146D37BF-C929-35EB-9D31-617A9D8FE4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2F4C09-65E4-4AD7-8D55-83CBD210ED85}" type="slidenum">
              <a:rPr lang="de-DE" smtClean="0"/>
              <a:pPr/>
              <a:t>‹#›</a:t>
            </a:fld>
            <a:endParaRPr lang="de-DE" dirty="0"/>
          </a:p>
        </p:txBody>
      </p:sp>
      <p:sp>
        <p:nvSpPr>
          <p:cNvPr id="5" name="Fußzeilenplatzhalter 21">
            <a:extLst>
              <a:ext uri="{FF2B5EF4-FFF2-40B4-BE49-F238E27FC236}">
                <a16:creationId xmlns:a16="http://schemas.microsoft.com/office/drawing/2014/main" id="{7D283BE2-FBCB-712B-618D-52A485BD70FD}"/>
              </a:ext>
            </a:extLst>
          </p:cNvPr>
          <p:cNvSpPr txBox="1">
            <a:spLocks/>
          </p:cNvSpPr>
          <p:nvPr userDrawn="1"/>
        </p:nvSpPr>
        <p:spPr>
          <a:xfrm>
            <a:off x="2134800" y="6563539"/>
            <a:ext cx="7920000" cy="180000"/>
          </a:xfrm>
          <a:prstGeom prst="rect">
            <a:avLst/>
          </a:prstGeom>
        </p:spPr>
        <p:txBody>
          <a:bodyPr vert="horz" lIns="91440" tIns="45720" rIns="91440" bIns="45720" rtlCol="0" anchor="b" anchorCtr="0"/>
          <a:lstStyle>
            <a:defPPr>
              <a:defRPr lang="de-DE"/>
            </a:defPPr>
            <a:lvl1pPr marL="0" algn="ctr" defTabSz="914400" rtl="0" eaLnBrk="1" latinLnBrk="0" hangingPunct="1">
              <a:defRPr sz="800" kern="1200" spc="4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FB18 | ICE | Data Science II</a:t>
            </a: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2464CF79-8FDD-5303-2D83-D41AB90816E0}"/>
              </a:ext>
            </a:extLst>
          </p:cNvPr>
          <p:cNvSpPr txBox="1"/>
          <p:nvPr userDrawn="1"/>
        </p:nvSpPr>
        <p:spPr>
          <a:xfrm>
            <a:off x="8256000" y="1629000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dirty="0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0D545252-47C0-598A-6E62-D4F700FDB6C5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0885" y="155177"/>
            <a:ext cx="2133160" cy="86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2860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9" r:id="rId2"/>
    <p:sldLayoutId id="2147483664" r:id="rId3"/>
    <p:sldLayoutId id="2147483665" r:id="rId4"/>
    <p:sldLayoutId id="2147483666" r:id="rId5"/>
    <p:sldLayoutId id="2147483650" r:id="rId6"/>
    <p:sldLayoutId id="2147483651" r:id="rId7"/>
    <p:sldLayoutId id="2147483667" r:id="rId8"/>
    <p:sldLayoutId id="2147483668" r:id="rId9"/>
    <p:sldLayoutId id="2147483661" r:id="rId10"/>
    <p:sldLayoutId id="2147483654" r:id="rId11"/>
    <p:sldLayoutId id="2147483655" r:id="rId12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200" kern="1200" cap="all" baseline="0">
          <a:solidFill>
            <a:schemeClr val="tx1"/>
          </a:solidFill>
          <a:latin typeface="Arial Black" panose="020B0A0402010202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Wingdings" panose="05000000000000000000" pitchFamily="2" charset="2"/>
        <a:buChar char="§"/>
        <a:defRPr sz="2000" kern="1200" spc="4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Wingdings" panose="05000000000000000000" pitchFamily="2" charset="2"/>
        <a:buChar char="§"/>
        <a:defRPr sz="1800" kern="1200" spc="4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13" Type="http://schemas.openxmlformats.org/officeDocument/2006/relationships/image" Target="../media/image15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5" Type="http://schemas.openxmlformats.org/officeDocument/2006/relationships/image" Target="../media/image1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Relationship Id="rId14" Type="http://schemas.openxmlformats.org/officeDocument/2006/relationships/image" Target="../media/image16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7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jpeg"/><Relationship Id="rId5" Type="http://schemas.microsoft.com/office/2007/relationships/hdphoto" Target="../media/hdphoto1.wdp"/><Relationship Id="rId10" Type="http://schemas.openxmlformats.org/officeDocument/2006/relationships/image" Target="../media/image43.jpeg"/><Relationship Id="rId4" Type="http://schemas.openxmlformats.org/officeDocument/2006/relationships/image" Target="../media/image38.png"/><Relationship Id="rId9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png"/><Relationship Id="rId5" Type="http://schemas.openxmlformats.org/officeDocument/2006/relationships/image" Target="../media/image61.jp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65.png"/><Relationship Id="rId3" Type="http://schemas.openxmlformats.org/officeDocument/2006/relationships/image" Target="../media/image62.png"/><Relationship Id="rId7" Type="http://schemas.openxmlformats.org/officeDocument/2006/relationships/image" Target="../media/image39.png"/><Relationship Id="rId12" Type="http://schemas.openxmlformats.org/officeDocument/2006/relationships/image" Target="../media/image64.png"/><Relationship Id="rId2" Type="http://schemas.openxmlformats.org/officeDocument/2006/relationships/image" Target="../media/image61.jpg"/><Relationship Id="rId1" Type="http://schemas.openxmlformats.org/officeDocument/2006/relationships/slideLayout" Target="../slideLayouts/slideLayout6.xml"/><Relationship Id="rId6" Type="http://schemas.microsoft.com/office/2007/relationships/hdphoto" Target="../media/hdphoto1.wdp"/><Relationship Id="rId11" Type="http://schemas.openxmlformats.org/officeDocument/2006/relationships/image" Target="../media/image44.jpeg"/><Relationship Id="rId5" Type="http://schemas.openxmlformats.org/officeDocument/2006/relationships/image" Target="../media/image38.png"/><Relationship Id="rId10" Type="http://schemas.openxmlformats.org/officeDocument/2006/relationships/image" Target="../media/image43.jpeg"/><Relationship Id="rId4" Type="http://schemas.openxmlformats.org/officeDocument/2006/relationships/image" Target="../media/image37.jpg"/><Relationship Id="rId9" Type="http://schemas.openxmlformats.org/officeDocument/2006/relationships/image" Target="../media/image4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6.jpeg"/><Relationship Id="rId4" Type="http://schemas.openxmlformats.org/officeDocument/2006/relationships/image" Target="../media/image68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el 1">
            <a:extLst>
              <a:ext uri="{FF2B5EF4-FFF2-40B4-BE49-F238E27FC236}">
                <a16:creationId xmlns:a16="http://schemas.microsoft.com/office/drawing/2014/main" id="{BC86B6B7-2329-136C-F771-78D97657D4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16000" y="2520000"/>
            <a:ext cx="9360000" cy="1080000"/>
          </a:xfrm>
        </p:spPr>
        <p:txBody>
          <a:bodyPr>
            <a:noAutofit/>
          </a:bodyPr>
          <a:lstStyle/>
          <a:p>
            <a:pPr algn="ctr"/>
            <a:r>
              <a:rPr lang="en-US" sz="3600" dirty="0"/>
              <a:t>P</a:t>
            </a:r>
            <a:r>
              <a:rPr lang="en-US" altLang="zh-CN" sz="3600" dirty="0"/>
              <a:t>uppy master</a:t>
            </a:r>
            <a:endParaRPr lang="de-DE" sz="3600" dirty="0"/>
          </a:p>
        </p:txBody>
      </p:sp>
      <p:sp>
        <p:nvSpPr>
          <p:cNvPr id="28" name="副标题 5">
            <a:extLst>
              <a:ext uri="{FF2B5EF4-FFF2-40B4-BE49-F238E27FC236}">
                <a16:creationId xmlns:a16="http://schemas.microsoft.com/office/drawing/2014/main" id="{DB6FD59F-00FA-9266-3D49-EB92030ACB8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16000" y="3789000"/>
            <a:ext cx="9360000" cy="1468800"/>
          </a:xfrm>
        </p:spPr>
        <p:txBody>
          <a:bodyPr/>
          <a:lstStyle/>
          <a:p>
            <a:endParaRPr lang="de-DE" altLang="zh-CN" sz="1800" dirty="0">
              <a:latin typeface="+mn-lt"/>
              <a:ea typeface="MS PGothic" panose="020B0600070205080204" pitchFamily="34" charset="-128"/>
            </a:endParaRPr>
          </a:p>
          <a:p>
            <a:r>
              <a:rPr lang="de-DE" altLang="zh-CN" sz="1800" dirty="0">
                <a:latin typeface="+mn-lt"/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29" name="Datumsplatzhalter 2">
            <a:extLst>
              <a:ext uri="{FF2B5EF4-FFF2-40B4-BE49-F238E27FC236}">
                <a16:creationId xmlns:a16="http://schemas.microsoft.com/office/drawing/2014/main" id="{77BD3B06-17F2-1A11-B81E-72543F1DAC9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89E3D9FA-5B72-4C2C-9CB2-CC4404229BE0}" type="datetime1">
              <a:rPr lang="de-DE" smtClean="0"/>
              <a:t>06.02.2024</a:t>
            </a:fld>
            <a:endParaRPr lang="de-DE" dirty="0"/>
          </a:p>
        </p:txBody>
      </p:sp>
      <p:sp>
        <p:nvSpPr>
          <p:cNvPr id="30" name="Foliennummernplatzhalter 4">
            <a:extLst>
              <a:ext uri="{FF2B5EF4-FFF2-40B4-BE49-F238E27FC236}">
                <a16:creationId xmlns:a16="http://schemas.microsoft.com/office/drawing/2014/main" id="{A0846B01-B03C-88B0-3680-A355C88E56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</a:t>
            </a:fld>
            <a:endParaRPr lang="de-DE"/>
          </a:p>
        </p:txBody>
      </p:sp>
      <p:sp>
        <p:nvSpPr>
          <p:cNvPr id="33" name="半闭框 32">
            <a:extLst>
              <a:ext uri="{FF2B5EF4-FFF2-40B4-BE49-F238E27FC236}">
                <a16:creationId xmlns:a16="http://schemas.microsoft.com/office/drawing/2014/main" id="{62B2903A-ED23-129E-0A95-A74290A9A668}"/>
              </a:ext>
            </a:extLst>
          </p:cNvPr>
          <p:cNvSpPr/>
          <p:nvPr/>
        </p:nvSpPr>
        <p:spPr>
          <a:xfrm>
            <a:off x="1079996" y="1135411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半闭框 33">
            <a:extLst>
              <a:ext uri="{FF2B5EF4-FFF2-40B4-BE49-F238E27FC236}">
                <a16:creationId xmlns:a16="http://schemas.microsoft.com/office/drawing/2014/main" id="{A2442C9A-1449-7C13-7566-20AF6D50F712}"/>
              </a:ext>
            </a:extLst>
          </p:cNvPr>
          <p:cNvSpPr/>
          <p:nvPr/>
        </p:nvSpPr>
        <p:spPr>
          <a:xfrm rot="10800000">
            <a:off x="8592005" y="2305799"/>
            <a:ext cx="2520001" cy="2050939"/>
          </a:xfrm>
          <a:prstGeom prst="halfFrame">
            <a:avLst>
              <a:gd name="adj1" fmla="val 14033"/>
              <a:gd name="adj2" fmla="val 14681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5" name="Textplatzhalter 3">
            <a:extLst>
              <a:ext uri="{FF2B5EF4-FFF2-40B4-BE49-F238E27FC236}">
                <a16:creationId xmlns:a16="http://schemas.microsoft.com/office/drawing/2014/main" id="{09944A5F-CEFC-8DBC-7FB9-C9E39A7F0EBE}"/>
              </a:ext>
            </a:extLst>
          </p:cNvPr>
          <p:cNvSpPr txBox="1">
            <a:spLocks/>
          </p:cNvSpPr>
          <p:nvPr/>
        </p:nvSpPr>
        <p:spPr>
          <a:xfrm>
            <a:off x="1849317" y="3924786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  <p:pic>
        <p:nvPicPr>
          <p:cNvPr id="36" name="图形 35" descr="原子">
            <a:extLst>
              <a:ext uri="{FF2B5EF4-FFF2-40B4-BE49-F238E27FC236}">
                <a16:creationId xmlns:a16="http://schemas.microsoft.com/office/drawing/2014/main" id="{0C1CE927-0FA0-7E97-C5DE-037A2EA986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12266" y="3485047"/>
            <a:ext cx="914400" cy="914400"/>
          </a:xfrm>
          <a:prstGeom prst="rect">
            <a:avLst/>
          </a:prstGeom>
        </p:spPr>
      </p:pic>
      <p:pic>
        <p:nvPicPr>
          <p:cNvPr id="38" name="图形 37" descr="书籍">
            <a:extLst>
              <a:ext uri="{FF2B5EF4-FFF2-40B4-BE49-F238E27FC236}">
                <a16:creationId xmlns:a16="http://schemas.microsoft.com/office/drawing/2014/main" id="{AC3173D6-CBC7-ECF5-52DE-08A8AD6C91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063994" y="5344551"/>
            <a:ext cx="914400" cy="914400"/>
          </a:xfrm>
          <a:prstGeom prst="rect">
            <a:avLst/>
          </a:prstGeom>
        </p:spPr>
      </p:pic>
      <p:pic>
        <p:nvPicPr>
          <p:cNvPr id="39" name="图形 38" descr="筒仓">
            <a:extLst>
              <a:ext uri="{FF2B5EF4-FFF2-40B4-BE49-F238E27FC236}">
                <a16:creationId xmlns:a16="http://schemas.microsoft.com/office/drawing/2014/main" id="{09CE23D2-AC1E-E2C5-99AD-97C0D7FE57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733" y="4354202"/>
            <a:ext cx="914400" cy="914400"/>
          </a:xfrm>
          <a:prstGeom prst="rect">
            <a:avLst/>
          </a:prstGeom>
        </p:spPr>
      </p:pic>
      <p:pic>
        <p:nvPicPr>
          <p:cNvPr id="40" name="图形 39" descr="计算机">
            <a:extLst>
              <a:ext uri="{FF2B5EF4-FFF2-40B4-BE49-F238E27FC236}">
                <a16:creationId xmlns:a16="http://schemas.microsoft.com/office/drawing/2014/main" id="{FA9D764D-B27F-63BC-B788-F1F6051AF38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0776000" y="5589000"/>
            <a:ext cx="914400" cy="914400"/>
          </a:xfrm>
          <a:prstGeom prst="rect">
            <a:avLst/>
          </a:prstGeom>
        </p:spPr>
      </p:pic>
      <p:pic>
        <p:nvPicPr>
          <p:cNvPr id="42" name="图形 41" descr="单级齿轮">
            <a:extLst>
              <a:ext uri="{FF2B5EF4-FFF2-40B4-BE49-F238E27FC236}">
                <a16:creationId xmlns:a16="http://schemas.microsoft.com/office/drawing/2014/main" id="{A7373BD2-4688-949C-A9B2-ADC947CC9F7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606780" y="4623044"/>
            <a:ext cx="914400" cy="914400"/>
          </a:xfrm>
          <a:prstGeom prst="rect">
            <a:avLst/>
          </a:prstGeom>
        </p:spPr>
      </p:pic>
      <p:pic>
        <p:nvPicPr>
          <p:cNvPr id="43" name="图形 42" descr="沙漏">
            <a:extLst>
              <a:ext uri="{FF2B5EF4-FFF2-40B4-BE49-F238E27FC236}">
                <a16:creationId xmlns:a16="http://schemas.microsoft.com/office/drawing/2014/main" id="{B9ED5EDA-BCD9-58A2-BCD7-3F4ADBB2096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7802568" y="5600539"/>
            <a:ext cx="914400" cy="914400"/>
          </a:xfrm>
          <a:prstGeom prst="rect">
            <a:avLst/>
          </a:prstGeom>
        </p:spPr>
      </p:pic>
      <p:pic>
        <p:nvPicPr>
          <p:cNvPr id="45" name="图片 44">
            <a:extLst>
              <a:ext uri="{FF2B5EF4-FFF2-40B4-BE49-F238E27FC236}">
                <a16:creationId xmlns:a16="http://schemas.microsoft.com/office/drawing/2014/main" id="{3F739C74-23AF-7392-F634-32A1CF7D495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93705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4436" y="2207786"/>
            <a:ext cx="11582735" cy="2511000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b="1" dirty="0">
                <a:solidFill>
                  <a:schemeClr val="accent4"/>
                </a:solidFill>
              </a:rPr>
              <a:t>· </a:t>
            </a:r>
            <a:r>
              <a:rPr lang="de-DE" sz="2400" b="1" dirty="0">
                <a:solidFill>
                  <a:schemeClr val="accent4"/>
                </a:solidFill>
              </a:rPr>
              <a:t>Problem</a:t>
            </a:r>
            <a:r>
              <a:rPr lang="en-US" altLang="zh-CN" sz="2400" b="1" dirty="0">
                <a:solidFill>
                  <a:schemeClr val="accent4"/>
                </a:solidFill>
              </a:rPr>
              <a:t>s</a:t>
            </a:r>
            <a:r>
              <a:rPr lang="de-DE" sz="2400" b="1" dirty="0">
                <a:solidFill>
                  <a:schemeClr val="accent4"/>
                </a:solidFill>
              </a:rPr>
              <a:t>:</a:t>
            </a:r>
          </a:p>
          <a:p>
            <a:pPr marL="457200" indent="-457200" algn="l">
              <a:buAutoNum type="arabicPeriod"/>
            </a:pPr>
            <a:r>
              <a:rPr lang="de-DE" b="1" dirty="0"/>
              <a:t>Small datasets, large amount of classes (~150/breed -&gt; 120 classes ).</a:t>
            </a:r>
          </a:p>
          <a:p>
            <a:pPr marL="457200" indent="-457200" algn="l">
              <a:buAutoNum type="arabicPeriod"/>
            </a:pPr>
            <a:r>
              <a:rPr lang="de-DE" b="1" dirty="0"/>
              <a:t>Few extra features except images themselves</a:t>
            </a:r>
          </a:p>
          <a:p>
            <a:pPr marL="457200" indent="-457200" algn="l">
              <a:buAutoNum type="arabicPeriod"/>
            </a:pPr>
            <a:r>
              <a:rPr lang="de-DE" b="1" dirty="0"/>
              <a:t>High similarities in the apperance of some breeds</a:t>
            </a:r>
          </a:p>
          <a:p>
            <a:pPr marL="457200" indent="-457200" algn="l">
              <a:buAutoNum type="arabicPeriod"/>
            </a:pPr>
            <a:r>
              <a:rPr lang="de-DE" b="1" dirty="0"/>
              <a:t>Computing resources limit with hundreds of thousands of images</a:t>
            </a:r>
          </a:p>
          <a:p>
            <a:pPr marL="457200" indent="-457200" algn="l">
              <a:buAutoNum type="arabicPeriod"/>
            </a:pPr>
            <a:endParaRPr lang="de-DE" sz="2400" b="1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endParaRPr kumimoji="0" lang="de-DE" altLang="zh-CN" sz="3200" b="1" i="0" u="none" strike="noStrike" kern="1200" cap="none" spc="40" normalizeH="0" baseline="0" noProof="0" dirty="0">
              <a:ln>
                <a:noFill/>
              </a:ln>
              <a:solidFill>
                <a:schemeClr val="accent4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96BF7467-E14F-AAC2-8847-DE1863B3A711}"/>
              </a:ext>
            </a:extLst>
          </p:cNvPr>
          <p:cNvSpPr txBox="1">
            <a:spLocks/>
          </p:cNvSpPr>
          <p:nvPr/>
        </p:nvSpPr>
        <p:spPr>
          <a:xfrm>
            <a:off x="360000" y="856752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/>
              <a:t>Data collection</a:t>
            </a:r>
            <a:endParaRPr lang="de-DE" dirty="0"/>
          </a:p>
        </p:txBody>
      </p:sp>
      <p:pic>
        <p:nvPicPr>
          <p:cNvPr id="2056" name="Picture 8" descr="Airedale Terrier: Charakter, Haltung und Pflege | FRESSNAPF">
            <a:extLst>
              <a:ext uri="{FF2B5EF4-FFF2-40B4-BE49-F238E27FC236}">
                <a16:creationId xmlns:a16="http://schemas.microsoft.com/office/drawing/2014/main" id="{C33A01CC-00F3-E428-DD33-318714D3E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069" y="1277251"/>
            <a:ext cx="1179407" cy="88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4F0C35FC-2502-E2AE-4830-0E9C1E8D02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18" b="40040"/>
          <a:stretch/>
        </p:blipFill>
        <p:spPr bwMode="auto">
          <a:xfrm>
            <a:off x="10417905" y="1276917"/>
            <a:ext cx="1218822" cy="88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upload.wikimedia.org/wikipedia/commons/3/38/Silkyt...">
            <a:extLst>
              <a:ext uri="{FF2B5EF4-FFF2-40B4-BE49-F238E27FC236}">
                <a16:creationId xmlns:a16="http://schemas.microsoft.com/office/drawing/2014/main" id="{2F7B2E04-EAE9-6FCC-CDE1-4F50997F52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53" b="34610"/>
          <a:stretch/>
        </p:blipFill>
        <p:spPr bwMode="auto">
          <a:xfrm>
            <a:off x="7640081" y="1267587"/>
            <a:ext cx="1179407" cy="886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4E1CE986-C875-5D67-1FAF-A275451DDF10}"/>
              </a:ext>
            </a:extLst>
          </p:cNvPr>
          <p:cNvSpPr txBox="1"/>
          <p:nvPr/>
        </p:nvSpPr>
        <p:spPr>
          <a:xfrm>
            <a:off x="7536000" y="2197210"/>
            <a:ext cx="17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b="1" dirty="0"/>
              <a:t>Australian Terrier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131EA73-EBE7-5E7E-E290-673EEAEF41AE}"/>
              </a:ext>
            </a:extLst>
          </p:cNvPr>
          <p:cNvSpPr txBox="1"/>
          <p:nvPr/>
        </p:nvSpPr>
        <p:spPr>
          <a:xfrm>
            <a:off x="9046413" y="2202465"/>
            <a:ext cx="17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b="1" dirty="0"/>
              <a:t>Airedale Terrier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BB4A571-B9A0-AAA1-2954-CD82B4CCAAFC}"/>
              </a:ext>
            </a:extLst>
          </p:cNvPr>
          <p:cNvSpPr txBox="1"/>
          <p:nvPr/>
        </p:nvSpPr>
        <p:spPr>
          <a:xfrm>
            <a:off x="10392001" y="2197209"/>
            <a:ext cx="17999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altLang="zh-CN" sz="1200" b="1" dirty="0"/>
              <a:t>Lakeland Terrier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5A69F6F-F904-D214-55B6-78D6B4A21FFB}"/>
              </a:ext>
            </a:extLst>
          </p:cNvPr>
          <p:cNvSpPr txBox="1"/>
          <p:nvPr/>
        </p:nvSpPr>
        <p:spPr>
          <a:xfrm>
            <a:off x="209551" y="4319836"/>
            <a:ext cx="10593780" cy="20826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2400" b="1" dirty="0">
                <a:solidFill>
                  <a:schemeClr val="accent4"/>
                </a:solidFill>
                <a:latin typeface="Arial"/>
              </a:rPr>
              <a:t>· Solutions</a:t>
            </a:r>
            <a:r>
              <a:rPr kumimoji="0" lang="de-DE" altLang="zh-CN" sz="24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lang="en-US" altLang="zh-CN" b="1" spc="40" dirty="0">
                <a:solidFill>
                  <a:prstClr val="black"/>
                </a:solidFill>
                <a:latin typeface="Arial"/>
              </a:rPr>
              <a:t>Process data augmentation to get more samples.</a:t>
            </a:r>
          </a:p>
          <a:p>
            <a:pPr marL="342900" indent="-342900">
              <a:spcBef>
                <a:spcPts val="1000"/>
              </a:spcBef>
              <a:buFont typeface="Wingdings" panose="05000000000000000000" pitchFamily="2" charset="2"/>
              <a:buAutoNum type="arabicPeriod"/>
              <a:defRPr/>
            </a:pPr>
            <a:r>
              <a:rPr kumimoji="0" lang="de-DE" altLang="zh-CN" sz="1800" b="1" i="0" u="none" strike="noStrike" kern="1200" cap="none" spc="40" normalizeH="0" baseline="0" noProof="0" dirty="0">
                <a:ln>
                  <a:noFill/>
                </a:ln>
                <a:effectLst/>
                <a:uLnTx/>
                <a:uFillTx/>
                <a:latin typeface="Arial"/>
                <a:ea typeface="+mn-ea"/>
                <a:cs typeface="+mn-cs"/>
              </a:rPr>
              <a:t>Use</a:t>
            </a:r>
            <a:r>
              <a:rPr kumimoji="0" lang="de-DE" altLang="zh-CN" sz="18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Image Batch Processor</a:t>
            </a:r>
            <a:r>
              <a:rPr kumimoji="0" lang="de-DE" altLang="zh-CN" sz="18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in </a:t>
            </a:r>
            <a:r>
              <a:rPr kumimoji="0" lang="de-DE" altLang="zh-CN" sz="1800" b="1" i="0" u="none" strike="noStrike" kern="1200" cap="none" spc="4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MATLAB</a:t>
            </a:r>
            <a:r>
              <a:rPr lang="de-DE" altLang="zh-CN" sz="1800" b="1" dirty="0">
                <a:solidFill>
                  <a:prstClr val="black"/>
                </a:solidFill>
                <a:latin typeface="Arial"/>
              </a:rPr>
              <a:t> for processing multiple images</a:t>
            </a:r>
            <a:r>
              <a:rPr lang="de-DE" altLang="zh-CN" b="1" spc="40" dirty="0">
                <a:solidFill>
                  <a:prstClr val="black"/>
                </a:solidFill>
                <a:latin typeface="Arial"/>
              </a:rPr>
              <a:t> </a:t>
            </a:r>
            <a:r>
              <a:rPr kumimoji="0" lang="en-US" altLang="zh-CN" sz="18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simultaneously.</a:t>
            </a:r>
            <a:endParaRPr lang="en-US" altLang="zh-CN" b="1" spc="40" dirty="0">
              <a:solidFill>
                <a:prstClr val="black"/>
              </a:solidFill>
              <a:latin typeface="Arial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r>
              <a:rPr kumimoji="0" lang="en-US" altLang="zh-CN" sz="1800" b="1" i="0" u="none" strike="noStrike" kern="1200" cap="none" spc="4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Add more features such as age and weight to improve dataset (in the future)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AutoNum type="arabicPeriod"/>
              <a:tabLst/>
              <a:defRPr/>
            </a:pPr>
            <a:endParaRPr kumimoji="0" lang="en-US" altLang="zh-CN" sz="1800" b="1" i="0" u="none" strike="noStrike" kern="1200" cap="none" spc="4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2062" name="Picture 14" descr="问题, 要求, 疑惑, 心理学, 恐惧, 不安全感, 人, 棍子人, 男人">
            <a:extLst>
              <a:ext uri="{FF2B5EF4-FFF2-40B4-BE49-F238E27FC236}">
                <a16:creationId xmlns:a16="http://schemas.microsoft.com/office/drawing/2014/main" id="{EE489E01-AEAF-CF79-6C63-5EA68EBD2B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1069" y="2612782"/>
            <a:ext cx="1248000" cy="1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94128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65" y="9090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265" y="235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en-US" altLang="zh-CN" sz="3200" b="1" dirty="0">
                <a:solidFill>
                  <a:schemeClr val="accent4"/>
                </a:solidFill>
              </a:rPr>
              <a:t>· </a:t>
            </a:r>
            <a:r>
              <a:rPr lang="de-DE" sz="3200" b="1" dirty="0">
                <a:solidFill>
                  <a:schemeClr val="accent4"/>
                </a:solidFill>
              </a:rPr>
              <a:t>Why?</a:t>
            </a:r>
          </a:p>
          <a:p>
            <a:pPr algn="l"/>
            <a:r>
              <a:rPr lang="de-DE" sz="2400" b="1" dirty="0"/>
              <a:t>Data augmentation can improve the generalization and robustness of the deep learning model.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tabLst/>
              <a:defRPr/>
            </a:pPr>
            <a:r>
              <a:rPr lang="en-US" altLang="zh-CN" sz="3200" b="1" dirty="0">
                <a:solidFill>
                  <a:schemeClr val="accent4"/>
                </a:solidFill>
                <a:latin typeface="Arial"/>
              </a:rPr>
              <a:t>· </a:t>
            </a:r>
            <a:r>
              <a:rPr lang="de-DE" altLang="zh-CN" sz="3200" b="1" dirty="0">
                <a:solidFill>
                  <a:schemeClr val="accent4"/>
                </a:solidFill>
                <a:latin typeface="Arial"/>
              </a:rPr>
              <a:t>How</a:t>
            </a:r>
            <a:r>
              <a:rPr kumimoji="0" lang="de-DE" altLang="zh-CN" sz="3200" b="1" i="0" u="none" strike="noStrike" kern="1200" cap="none" spc="40" normalizeH="0" baseline="0" noProof="0" dirty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?</a:t>
            </a:r>
          </a:p>
          <a:p>
            <a:pPr algn="l"/>
            <a:r>
              <a:rPr lang="de-DE" sz="2400" b="1" dirty="0"/>
              <a:t>We can apply various transformations to the existing images.</a:t>
            </a:r>
          </a:p>
          <a:p>
            <a:pPr algn="l"/>
            <a:r>
              <a:rPr lang="de-DE" sz="2400" b="1" dirty="0"/>
              <a:t>Rotation, Flip, Contrast Adjustment, Color Jittering, Gaussian Noise, Sharpen...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</p:spTree>
    <p:extLst>
      <p:ext uri="{BB962C8B-B14F-4D97-AF65-F5344CB8AC3E}">
        <p14:creationId xmlns:p14="http://schemas.microsoft.com/office/powerpoint/2010/main" val="7385450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1B428292-58C9-977D-84D9-C6CB70E82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C6EE22E-6C00-E554-418B-83A06A1539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75F2ED7-C11A-A5C2-10AE-0D325D4D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12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4FACFDA1-AE67-065A-D501-70EB01E18A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63" y="736600"/>
            <a:ext cx="7559675" cy="10795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3E8BEB4-B9E0-A13E-DF86-80253EC8E5EC}"/>
              </a:ext>
            </a:extLst>
          </p:cNvPr>
          <p:cNvSpPr txBox="1"/>
          <p:nvPr/>
        </p:nvSpPr>
        <p:spPr>
          <a:xfrm>
            <a:off x="336000" y="2125028"/>
            <a:ext cx="111600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4"/>
                </a:solidFill>
              </a:rPr>
              <a:t>Functions decided to use:</a:t>
            </a:r>
          </a:p>
          <a:p>
            <a:endParaRPr lang="en-US" altLang="zh-CN" sz="2400" b="1" dirty="0"/>
          </a:p>
          <a:p>
            <a:r>
              <a:rPr lang="en-US" altLang="zh-CN" sz="2400" b="1" dirty="0"/>
              <a:t>· Grayed: Focus the model on variations in intensity rather than color.</a:t>
            </a:r>
          </a:p>
          <a:p>
            <a:r>
              <a:rPr lang="en-US" altLang="zh-CN" sz="2400" b="1" dirty="0"/>
              <a:t>· Flip/Mirrored: Become robust to position variations.</a:t>
            </a:r>
          </a:p>
          <a:p>
            <a:r>
              <a:rPr lang="en-US" altLang="zh-CN" sz="2400" b="1" dirty="0"/>
              <a:t>· Blurred: Removing noise and details of the images</a:t>
            </a:r>
          </a:p>
          <a:p>
            <a:r>
              <a:rPr lang="en-US" altLang="zh-CN" sz="2400" b="1" dirty="0"/>
              <a:t>· Gaussian: Become robust to noise.</a:t>
            </a:r>
          </a:p>
          <a:p>
            <a:r>
              <a:rPr lang="en-US" altLang="zh-CN" sz="2400" b="1" dirty="0"/>
              <a:t>· Sharpened: Enhancing the fine details and edges in an image.</a:t>
            </a:r>
          </a:p>
          <a:p>
            <a:endParaRPr lang="zh-CN" altLang="en-US" sz="2400" b="1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F3490DE-642C-9BE9-600A-F22B342D1043}"/>
              </a:ext>
            </a:extLst>
          </p:cNvPr>
          <p:cNvSpPr txBox="1"/>
          <p:nvPr/>
        </p:nvSpPr>
        <p:spPr>
          <a:xfrm>
            <a:off x="5352000" y="5235027"/>
            <a:ext cx="6480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Augmented dataset: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>
                <a:solidFill>
                  <a:schemeClr val="accent4">
                    <a:lumMod val="75000"/>
                  </a:schemeClr>
                </a:solidFill>
              </a:rPr>
              <a:t>20K*6 = 120K images for training!</a:t>
            </a:r>
            <a:endParaRPr lang="en-US" altLang="zh-CN" sz="2400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2677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0000" y="608906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0AC0BEE-20BC-8873-F50A-AE14A1A40CF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0008"/>
          <a:stretch/>
        </p:blipFill>
        <p:spPr>
          <a:xfrm>
            <a:off x="2856000" y="2124488"/>
            <a:ext cx="1401997" cy="1262897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E4DDBB-7868-3CFA-BE00-2DF55DFA6588}"/>
              </a:ext>
            </a:extLst>
          </p:cNvPr>
          <p:cNvSpPr txBox="1"/>
          <p:nvPr/>
        </p:nvSpPr>
        <p:spPr>
          <a:xfrm>
            <a:off x="3054292" y="3396866"/>
            <a:ext cx="112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Original</a:t>
            </a:r>
            <a:endParaRPr lang="zh-CN" altLang="en-US" sz="1600" b="1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1716AE1-EAFD-67E8-3D39-B5D8BD7DA081}"/>
              </a:ext>
            </a:extLst>
          </p:cNvPr>
          <p:cNvSpPr txBox="1"/>
          <p:nvPr/>
        </p:nvSpPr>
        <p:spPr>
          <a:xfrm>
            <a:off x="6284771" y="3364358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Blurred</a:t>
            </a:r>
            <a:endParaRPr lang="zh-CN" altLang="en-US" sz="1600" b="1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17D7EF6-0C5E-9FFB-74B5-73EB65DED03C}"/>
              </a:ext>
            </a:extLst>
          </p:cNvPr>
          <p:cNvSpPr txBox="1"/>
          <p:nvPr/>
        </p:nvSpPr>
        <p:spPr>
          <a:xfrm>
            <a:off x="4829061" y="3383801"/>
            <a:ext cx="11215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Grayed</a:t>
            </a:r>
            <a:endParaRPr lang="zh-CN" altLang="en-US" sz="1600" b="1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4121DC8-7358-480B-76B3-4A702DDCE8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4469052" y="2101462"/>
            <a:ext cx="1401997" cy="126289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2FF2F95A-F070-7975-8F05-E96BAD0335B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6062481" y="2094194"/>
            <a:ext cx="1401997" cy="12628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CBB0CC47-677D-48CB-E002-3C649E1EA098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FilmGrain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7679889" y="2077331"/>
            <a:ext cx="1401997" cy="1262897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512CEEC-2FFE-2DEB-4940-358BB3D2E3B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100000"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9292941" y="2077331"/>
            <a:ext cx="1401997" cy="1262897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64BB6A68-2143-C338-B6D6-6C1D7F6C8EE2}"/>
              </a:ext>
            </a:extLst>
          </p:cNvPr>
          <p:cNvSpPr txBox="1"/>
          <p:nvPr/>
        </p:nvSpPr>
        <p:spPr>
          <a:xfrm>
            <a:off x="7960963" y="3346930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Gaussian</a:t>
            </a:r>
            <a:endParaRPr lang="zh-CN" altLang="en-US" sz="1600" b="1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599E61B-906F-B0A1-8EFA-22CC9003C92B}"/>
              </a:ext>
            </a:extLst>
          </p:cNvPr>
          <p:cNvSpPr txBox="1"/>
          <p:nvPr/>
        </p:nvSpPr>
        <p:spPr>
          <a:xfrm>
            <a:off x="9410547" y="3380002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Sharpened</a:t>
            </a:r>
            <a:endParaRPr lang="zh-CN" altLang="en-US" sz="16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03271FB-6D95-8235-89B4-2DCCA7FEC3F9}"/>
              </a:ext>
            </a:extLst>
          </p:cNvPr>
          <p:cNvSpPr txBox="1"/>
          <p:nvPr/>
        </p:nvSpPr>
        <p:spPr>
          <a:xfrm>
            <a:off x="9961114" y="2417383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89D1EB51-4937-959A-96FA-4C7D221A90DC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GlowEdges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2856000" y="4166504"/>
            <a:ext cx="1401997" cy="1262897"/>
          </a:xfrm>
          <a:prstGeom prst="rect">
            <a:avLst/>
          </a:prstGeom>
        </p:spPr>
      </p:pic>
      <p:pic>
        <p:nvPicPr>
          <p:cNvPr id="1026" name="Picture 2" descr="猫, 小猫, 宠物, 动物, 家猫, 宠物, 猫科动物, 坐着, 有趣的, 自然">
            <a:extLst>
              <a:ext uri="{FF2B5EF4-FFF2-40B4-BE49-F238E27FC236}">
                <a16:creationId xmlns:a16="http://schemas.microsoft.com/office/drawing/2014/main" id="{FD1ABA06-A825-ACF4-62CA-D925C20ED1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0" r="27107" b="55247"/>
          <a:stretch/>
        </p:blipFill>
        <p:spPr bwMode="auto">
          <a:xfrm>
            <a:off x="4469051" y="4111222"/>
            <a:ext cx="1401997" cy="1302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大象, 放牧, 家庭, 小牛, 母亲和儿童, 厚皮动物, 大动物, 大型哺乳动物">
            <a:extLst>
              <a:ext uri="{FF2B5EF4-FFF2-40B4-BE49-F238E27FC236}">
                <a16:creationId xmlns:a16="http://schemas.microsoft.com/office/drawing/2014/main" id="{750F689F-9DF4-DE42-4460-82C7303806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4" t="30831" r="46547" b="38497"/>
          <a:stretch/>
        </p:blipFill>
        <p:spPr bwMode="auto">
          <a:xfrm>
            <a:off x="6062481" y="4120734"/>
            <a:ext cx="1401997" cy="124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401A5298-7283-1B2F-6AEA-4B2F4EB5D40D}"/>
              </a:ext>
            </a:extLst>
          </p:cNvPr>
          <p:cNvSpPr txBox="1"/>
          <p:nvPr/>
        </p:nvSpPr>
        <p:spPr>
          <a:xfrm>
            <a:off x="7960963" y="4527424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A6F08B56-D8D0-252B-3148-EF1FA6A1EDFD}"/>
              </a:ext>
            </a:extLst>
          </p:cNvPr>
          <p:cNvSpPr/>
          <p:nvPr/>
        </p:nvSpPr>
        <p:spPr>
          <a:xfrm>
            <a:off x="577458" y="2553296"/>
            <a:ext cx="1839207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ID - Dataset 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85385E54-30E7-A226-A11B-B2698CE14B87}"/>
              </a:ext>
            </a:extLst>
          </p:cNvPr>
          <p:cNvSpPr/>
          <p:nvPr/>
        </p:nvSpPr>
        <p:spPr>
          <a:xfrm>
            <a:off x="577458" y="4536664"/>
            <a:ext cx="1839207" cy="405279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OOD - Dataset </a:t>
            </a:r>
            <a:endParaRPr lang="zh-CN" altLang="en-US" dirty="0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3A70B1-5BB5-3ED0-947A-8973DC8443B8}"/>
              </a:ext>
            </a:extLst>
          </p:cNvPr>
          <p:cNvSpPr txBox="1"/>
          <p:nvPr/>
        </p:nvSpPr>
        <p:spPr>
          <a:xfrm>
            <a:off x="10905993" y="2511003"/>
            <a:ext cx="16823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…</a:t>
            </a:r>
            <a:endParaRPr lang="zh-CN" altLang="en-US" sz="1600" b="1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A5AB2E43-C4C9-7E69-1F59-AD305FE55B04}"/>
              </a:ext>
            </a:extLst>
          </p:cNvPr>
          <p:cNvSpPr txBox="1"/>
          <p:nvPr/>
        </p:nvSpPr>
        <p:spPr>
          <a:xfrm>
            <a:off x="683612" y="5812093"/>
            <a:ext cx="901238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4">
                    <a:lumMod val="75000"/>
                  </a:schemeClr>
                </a:solidFill>
              </a:rPr>
              <a:t>Due to computing resource we own, the scale of dataset is limited.</a:t>
            </a:r>
            <a:endParaRPr lang="en-US" altLang="zh-CN" b="1" dirty="0">
              <a:solidFill>
                <a:schemeClr val="accent4">
                  <a:lumMod val="75000"/>
                </a:schemeClr>
              </a:solidFill>
            </a:endParaRPr>
          </a:p>
          <a:p>
            <a:endParaRPr lang="zh-CN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314219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511394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Augmentation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5B1C4FB-BC8D-880B-0BBA-9B70DC76E485}"/>
              </a:ext>
            </a:extLst>
          </p:cNvPr>
          <p:cNvSpPr txBox="1"/>
          <p:nvPr/>
        </p:nvSpPr>
        <p:spPr>
          <a:xfrm>
            <a:off x="696000" y="3069000"/>
            <a:ext cx="252184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chemeClr val="accent2"/>
                </a:solidFill>
              </a:rPr>
              <a:t>Example:</a:t>
            </a:r>
          </a:p>
          <a:p>
            <a:r>
              <a:rPr lang="en-US" altLang="zh-CN" sz="2800" b="1" dirty="0"/>
              <a:t>Grayed dataset</a:t>
            </a:r>
            <a:endParaRPr lang="zh-CN" altLang="en-US" sz="2800" b="1" dirty="0"/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EBE37886-3FCF-CD5D-30A0-7CBC88FAF0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7654" y="1742788"/>
            <a:ext cx="7875343" cy="4367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74632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ln>
            <a:noFill/>
          </a:ln>
        </p:spPr>
        <p:txBody>
          <a:bodyPr/>
          <a:lstStyle/>
          <a:p>
            <a:pPr algn="ctr"/>
            <a:r>
              <a:rPr lang="en-US" altLang="zh-CN" dirty="0"/>
              <a:t>Model training &amp; evaluation</a:t>
            </a:r>
            <a:endParaRPr lang="de-DE" dirty="0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de-DE" dirty="0"/>
          </a:p>
          <a:p>
            <a:endParaRPr lang="de-DE" dirty="0"/>
          </a:p>
          <a:p>
            <a:r>
              <a:rPr lang="en-US" altLang="zh-CN" dirty="0"/>
              <a:t>Keren Zhou </a:t>
            </a:r>
          </a:p>
          <a:p>
            <a:r>
              <a:rPr lang="en-US" altLang="zh-CN" dirty="0"/>
              <a:t>Ruize Xia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ABE9938-72B1-879C-C2A2-8E06B9469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6649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 </a:t>
            </a:r>
            <a:r>
              <a:rPr lang="en-US" altLang="zh-CN" dirty="0" err="1"/>
              <a:t>resnet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2B01B2D-1004-2FF9-8383-7DF7DDD8CC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</a:t>
            </a:r>
            <a:r>
              <a:rPr lang="en-US" dirty="0"/>
              <a:t>hort for Residual Networks, is a classical convolutional CNN architecture for deep learning. </a:t>
            </a:r>
          </a:p>
          <a:p>
            <a:r>
              <a:rPr lang="en-US" altLang="zh-CN" dirty="0"/>
              <a:t>C</a:t>
            </a:r>
            <a:r>
              <a:rPr lang="en-US" dirty="0"/>
              <a:t>omposed of residual blocks. Each block contains a shortcut connection that skips one or more layers.</a:t>
            </a:r>
          </a:p>
          <a:p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16</a:t>
            </a:fld>
            <a:endParaRPr lang="de-DE"/>
          </a:p>
        </p:txBody>
      </p:sp>
      <p:pic>
        <p:nvPicPr>
          <p:cNvPr id="10" name="图片 9" descr="图示&#10;&#10;描述已自动生成">
            <a:extLst>
              <a:ext uri="{FF2B5EF4-FFF2-40B4-BE49-F238E27FC236}">
                <a16:creationId xmlns:a16="http://schemas.microsoft.com/office/drawing/2014/main" id="{5554A8D4-0DC1-F3ED-8F80-41FD518D08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336" y="3069000"/>
            <a:ext cx="10416000" cy="2946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9048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1F8EEEF-51D8-D1BC-4474-91A4FA2CD9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Resnet50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3E5503-AB6F-70B4-504F-6FF5191602F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3AE1FE99-EF58-4318-9AE8-1E41AB2EA76C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4DCC378-333E-6C7D-BA6B-E82B4E0D375F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EE794A-3B7E-363D-012A-D09EDD9999B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17</a:t>
            </a:fld>
            <a:endParaRPr lang="de-DE"/>
          </a:p>
        </p:txBody>
      </p:sp>
      <p:pic>
        <p:nvPicPr>
          <p:cNvPr id="8" name="图片 7" descr="日程表&#10;&#10;描述已自动生成">
            <a:extLst>
              <a:ext uri="{FF2B5EF4-FFF2-40B4-BE49-F238E27FC236}">
                <a16:creationId xmlns:a16="http://schemas.microsoft.com/office/drawing/2014/main" id="{7237FB4D-E0D8-3FF5-52C1-2545BEC1985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61C40562-5814-1409-F592-22C4E848A0FD}"/>
              </a:ext>
            </a:extLst>
          </p:cNvPr>
          <p:cNvSpPr txBox="1">
            <a:spLocks/>
          </p:cNvSpPr>
          <p:nvPr/>
        </p:nvSpPr>
        <p:spPr>
          <a:xfrm>
            <a:off x="511995" y="2349000"/>
            <a:ext cx="5224006" cy="32400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400" dirty="0">
                <a:latin typeface="+mn-ea"/>
              </a:rPr>
              <a:t>Addressing Gradient Issues: </a:t>
            </a:r>
            <a:r>
              <a:rPr lang="en-US" altLang="zh-CN" sz="2400" dirty="0">
                <a:effectLst/>
                <a:latin typeface="+mn-ea"/>
                <a:cs typeface="Times New Roman" panose="02020603050405020304" pitchFamily="18" charset="0"/>
              </a:rPr>
              <a:t>gradient vanishing or exploding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Alleviating Degradation Issues: deeper networks</a:t>
            </a:r>
          </a:p>
          <a:p>
            <a:r>
              <a:rPr lang="en-US" altLang="zh-CN" sz="2400" dirty="0">
                <a:latin typeface="+mn-ea"/>
              </a:rPr>
              <a:t>Efficient Model Training:  accelerating </a:t>
            </a:r>
            <a:r>
              <a:rPr lang="en-US" altLang="zh-CN" sz="2400" dirty="0">
                <a:effectLst/>
                <a:latin typeface="+mn-ea"/>
                <a:cs typeface="Times New Roman" panose="02020603050405020304" pitchFamily="18" charset="0"/>
              </a:rPr>
              <a:t>backpropagation</a:t>
            </a:r>
            <a:endParaRPr lang="en-US" altLang="zh-CN" sz="2400" dirty="0">
              <a:latin typeface="+mn-ea"/>
            </a:endParaRPr>
          </a:p>
          <a:p>
            <a:r>
              <a:rPr lang="en-US" altLang="zh-CN" sz="2400" dirty="0">
                <a:latin typeface="+mn-ea"/>
              </a:rPr>
              <a:t>Transfer Learning</a:t>
            </a:r>
          </a:p>
        </p:txBody>
      </p:sp>
    </p:spTree>
    <p:extLst>
      <p:ext uri="{BB962C8B-B14F-4D97-AF65-F5344CB8AC3E}">
        <p14:creationId xmlns:p14="http://schemas.microsoft.com/office/powerpoint/2010/main" val="8106065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DD2092-E9E7-B73A-618D-5739114023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753" y="1021481"/>
            <a:ext cx="7560000" cy="1080000"/>
          </a:xfrm>
        </p:spPr>
        <p:txBody>
          <a:bodyPr/>
          <a:lstStyle/>
          <a:p>
            <a:r>
              <a:rPr lang="en-US" altLang="zh-CN" dirty="0"/>
              <a:t>Work flow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574015-BDEE-EC2F-2DBB-7ECD7386B50B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DAAEC4-E5E1-9CF1-BEFF-0350D6C7BCD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F20E635-D3CF-6C9E-0568-8B8D439C39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24B50040-B244-1D30-CC13-7F8838522614}"/>
              </a:ext>
            </a:extLst>
          </p:cNvPr>
          <p:cNvSpPr/>
          <p:nvPr/>
        </p:nvSpPr>
        <p:spPr>
          <a:xfrm>
            <a:off x="372753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85E218DD-8792-624F-E42D-F80D9E48401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0302" y="3481215"/>
            <a:ext cx="1775637" cy="1080001"/>
          </a:xfrm>
          <a:custGeom>
            <a:avLst/>
            <a:gdLst>
              <a:gd name="connsiteX0" fmla="*/ 0 w 1775637"/>
              <a:gd name="connsiteY0" fmla="*/ 293415 h 1080001"/>
              <a:gd name="connsiteX1" fmla="*/ 293415 w 1775637"/>
              <a:gd name="connsiteY1" fmla="*/ 0 h 1080001"/>
              <a:gd name="connsiteX2" fmla="*/ 911595 w 1775637"/>
              <a:gd name="connsiteY2" fmla="*/ 0 h 1080001"/>
              <a:gd name="connsiteX3" fmla="*/ 1482222 w 1775637"/>
              <a:gd name="connsiteY3" fmla="*/ 0 h 1080001"/>
              <a:gd name="connsiteX4" fmla="*/ 1775637 w 1775637"/>
              <a:gd name="connsiteY4" fmla="*/ 293415 h 1080001"/>
              <a:gd name="connsiteX5" fmla="*/ 1775637 w 1775637"/>
              <a:gd name="connsiteY5" fmla="*/ 786586 h 1080001"/>
              <a:gd name="connsiteX6" fmla="*/ 1482222 w 1775637"/>
              <a:gd name="connsiteY6" fmla="*/ 1080001 h 1080001"/>
              <a:gd name="connsiteX7" fmla="*/ 911595 w 1775637"/>
              <a:gd name="connsiteY7" fmla="*/ 1080001 h 1080001"/>
              <a:gd name="connsiteX8" fmla="*/ 293415 w 1775637"/>
              <a:gd name="connsiteY8" fmla="*/ 1080001 h 1080001"/>
              <a:gd name="connsiteX9" fmla="*/ 0 w 1775637"/>
              <a:gd name="connsiteY9" fmla="*/ 786586 h 1080001"/>
              <a:gd name="connsiteX10" fmla="*/ 0 w 1775637"/>
              <a:gd name="connsiteY10" fmla="*/ 293415 h 1080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775637" h="1080001" fill="none" extrusionOk="0">
                <a:moveTo>
                  <a:pt x="0" y="293415"/>
                </a:moveTo>
                <a:cubicBezTo>
                  <a:pt x="-14718" y="112507"/>
                  <a:pt x="149246" y="-8575"/>
                  <a:pt x="293415" y="0"/>
                </a:cubicBezTo>
                <a:cubicBezTo>
                  <a:pt x="500022" y="26386"/>
                  <a:pt x="636373" y="-19091"/>
                  <a:pt x="911595" y="0"/>
                </a:cubicBezTo>
                <a:cubicBezTo>
                  <a:pt x="1186817" y="19091"/>
                  <a:pt x="1231515" y="2655"/>
                  <a:pt x="1482222" y="0"/>
                </a:cubicBezTo>
                <a:cubicBezTo>
                  <a:pt x="1665791" y="-21986"/>
                  <a:pt x="1748254" y="112221"/>
                  <a:pt x="1775637" y="293415"/>
                </a:cubicBezTo>
                <a:cubicBezTo>
                  <a:pt x="1762094" y="419051"/>
                  <a:pt x="1753305" y="673697"/>
                  <a:pt x="1775637" y="786586"/>
                </a:cubicBezTo>
                <a:cubicBezTo>
                  <a:pt x="1772834" y="912189"/>
                  <a:pt x="1604580" y="1085620"/>
                  <a:pt x="1482222" y="1080001"/>
                </a:cubicBezTo>
                <a:cubicBezTo>
                  <a:pt x="1363988" y="1058144"/>
                  <a:pt x="1090179" y="1057749"/>
                  <a:pt x="911595" y="1080001"/>
                </a:cubicBezTo>
                <a:cubicBezTo>
                  <a:pt x="733011" y="1102253"/>
                  <a:pt x="573673" y="1050844"/>
                  <a:pt x="293415" y="1080001"/>
                </a:cubicBezTo>
                <a:cubicBezTo>
                  <a:pt x="136522" y="1088971"/>
                  <a:pt x="-7777" y="970004"/>
                  <a:pt x="0" y="786586"/>
                </a:cubicBezTo>
                <a:cubicBezTo>
                  <a:pt x="-18809" y="654223"/>
                  <a:pt x="-16392" y="496232"/>
                  <a:pt x="0" y="293415"/>
                </a:cubicBezTo>
                <a:close/>
              </a:path>
              <a:path w="1775637" h="1080001" stroke="0" extrusionOk="0">
                <a:moveTo>
                  <a:pt x="0" y="293415"/>
                </a:moveTo>
                <a:cubicBezTo>
                  <a:pt x="-11774" y="151462"/>
                  <a:pt x="118241" y="-15778"/>
                  <a:pt x="293415" y="0"/>
                </a:cubicBezTo>
                <a:cubicBezTo>
                  <a:pt x="429315" y="3676"/>
                  <a:pt x="628063" y="-26322"/>
                  <a:pt x="911595" y="0"/>
                </a:cubicBezTo>
                <a:cubicBezTo>
                  <a:pt x="1195127" y="26322"/>
                  <a:pt x="1211119" y="-18061"/>
                  <a:pt x="1482222" y="0"/>
                </a:cubicBezTo>
                <a:cubicBezTo>
                  <a:pt x="1654491" y="-32811"/>
                  <a:pt x="1778416" y="134252"/>
                  <a:pt x="1775637" y="293415"/>
                </a:cubicBezTo>
                <a:cubicBezTo>
                  <a:pt x="1790456" y="474113"/>
                  <a:pt x="1769368" y="641130"/>
                  <a:pt x="1775637" y="786586"/>
                </a:cubicBezTo>
                <a:cubicBezTo>
                  <a:pt x="1783696" y="960857"/>
                  <a:pt x="1655330" y="1081060"/>
                  <a:pt x="1482222" y="1080001"/>
                </a:cubicBezTo>
                <a:cubicBezTo>
                  <a:pt x="1322999" y="1094581"/>
                  <a:pt x="1017125" y="1104431"/>
                  <a:pt x="899707" y="1080001"/>
                </a:cubicBezTo>
                <a:cubicBezTo>
                  <a:pt x="782290" y="1055571"/>
                  <a:pt x="416857" y="1063141"/>
                  <a:pt x="293415" y="1080001"/>
                </a:cubicBezTo>
                <a:cubicBezTo>
                  <a:pt x="154398" y="1093576"/>
                  <a:pt x="-12564" y="959849"/>
                  <a:pt x="0" y="786586"/>
                </a:cubicBezTo>
                <a:cubicBezTo>
                  <a:pt x="-19505" y="643798"/>
                  <a:pt x="2551" y="486562"/>
                  <a:pt x="0" y="293415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>
                      <a:gd name="adj" fmla="val 27168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B476441-09E5-0050-20D2-8204CBBC0A64}"/>
              </a:ext>
            </a:extLst>
          </p:cNvPr>
          <p:cNvSpPr txBox="1"/>
          <p:nvPr/>
        </p:nvSpPr>
        <p:spPr>
          <a:xfrm>
            <a:off x="520995" y="3816851"/>
            <a:ext cx="17756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Fetching Data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4E625A54-8E08-BC05-E97C-EAC5E5FD33E7}"/>
              </a:ext>
            </a:extLst>
          </p:cNvPr>
          <p:cNvSpPr txBox="1"/>
          <p:nvPr/>
        </p:nvSpPr>
        <p:spPr>
          <a:xfrm>
            <a:off x="3096753" y="3723271"/>
            <a:ext cx="10800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Building</a:t>
            </a:r>
            <a:r>
              <a:rPr lang="en-US" altLang="zh-CN" b="1" i="0" dirty="0">
                <a:solidFill>
                  <a:srgbClr val="000000"/>
                </a:solidFill>
                <a:effectLst/>
                <a:latin typeface="Inter"/>
              </a:rPr>
              <a:t> a Model</a:t>
            </a:r>
            <a:endParaRPr lang="en-US" altLang="zh-CN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4C26B864-DA3D-B561-39BE-765EFF7BA2A6}"/>
              </a:ext>
            </a:extLst>
          </p:cNvPr>
          <p:cNvSpPr/>
          <p:nvPr/>
        </p:nvSpPr>
        <p:spPr>
          <a:xfrm>
            <a:off x="5016000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ECC09D0-8C7D-1F58-0CC9-DDFA717F4671}"/>
              </a:ext>
            </a:extLst>
          </p:cNvPr>
          <p:cNvSpPr txBox="1"/>
          <p:nvPr/>
        </p:nvSpPr>
        <p:spPr>
          <a:xfrm>
            <a:off x="5380690" y="3821160"/>
            <a:ext cx="1080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Training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70D6E73-253F-E137-7703-64B00FF3D0A5}"/>
              </a:ext>
            </a:extLst>
          </p:cNvPr>
          <p:cNvSpPr/>
          <p:nvPr/>
        </p:nvSpPr>
        <p:spPr>
          <a:xfrm>
            <a:off x="7536209" y="3481215"/>
            <a:ext cx="1800000" cy="1080000"/>
          </a:xfrm>
          <a:custGeom>
            <a:avLst/>
            <a:gdLst>
              <a:gd name="connsiteX0" fmla="*/ 0 w 1800000"/>
              <a:gd name="connsiteY0" fmla="*/ 180004 h 1080000"/>
              <a:gd name="connsiteX1" fmla="*/ 180004 w 1800000"/>
              <a:gd name="connsiteY1" fmla="*/ 0 h 1080000"/>
              <a:gd name="connsiteX2" fmla="*/ 616802 w 1800000"/>
              <a:gd name="connsiteY2" fmla="*/ 0 h 1080000"/>
              <a:gd name="connsiteX3" fmla="*/ 1111199 w 1800000"/>
              <a:gd name="connsiteY3" fmla="*/ 0 h 1080000"/>
              <a:gd name="connsiteX4" fmla="*/ 1619996 w 1800000"/>
              <a:gd name="connsiteY4" fmla="*/ 0 h 1080000"/>
              <a:gd name="connsiteX5" fmla="*/ 1800000 w 1800000"/>
              <a:gd name="connsiteY5" fmla="*/ 180004 h 1080000"/>
              <a:gd name="connsiteX6" fmla="*/ 1800000 w 1800000"/>
              <a:gd name="connsiteY6" fmla="*/ 525600 h 1080000"/>
              <a:gd name="connsiteX7" fmla="*/ 1800000 w 1800000"/>
              <a:gd name="connsiteY7" fmla="*/ 899996 h 1080000"/>
              <a:gd name="connsiteX8" fmla="*/ 1619996 w 1800000"/>
              <a:gd name="connsiteY8" fmla="*/ 1080000 h 1080000"/>
              <a:gd name="connsiteX9" fmla="*/ 1111199 w 1800000"/>
              <a:gd name="connsiteY9" fmla="*/ 1080000 h 1080000"/>
              <a:gd name="connsiteX10" fmla="*/ 631201 w 1800000"/>
              <a:gd name="connsiteY10" fmla="*/ 1080000 h 1080000"/>
              <a:gd name="connsiteX11" fmla="*/ 180004 w 1800000"/>
              <a:gd name="connsiteY11" fmla="*/ 1080000 h 1080000"/>
              <a:gd name="connsiteX12" fmla="*/ 0 w 1800000"/>
              <a:gd name="connsiteY12" fmla="*/ 899996 h 1080000"/>
              <a:gd name="connsiteX13" fmla="*/ 0 w 1800000"/>
              <a:gd name="connsiteY13" fmla="*/ 525600 h 1080000"/>
              <a:gd name="connsiteX14" fmla="*/ 0 w 1800000"/>
              <a:gd name="connsiteY14" fmla="*/ 180004 h 108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80000" fill="none" extrusionOk="0">
                <a:moveTo>
                  <a:pt x="0" y="180004"/>
                </a:moveTo>
                <a:cubicBezTo>
                  <a:pt x="12990" y="67319"/>
                  <a:pt x="77635" y="-2067"/>
                  <a:pt x="180004" y="0"/>
                </a:cubicBezTo>
                <a:cubicBezTo>
                  <a:pt x="309536" y="-17865"/>
                  <a:pt x="469606" y="32"/>
                  <a:pt x="616802" y="0"/>
                </a:cubicBezTo>
                <a:cubicBezTo>
                  <a:pt x="763998" y="-32"/>
                  <a:pt x="958888" y="11738"/>
                  <a:pt x="1111199" y="0"/>
                </a:cubicBezTo>
                <a:cubicBezTo>
                  <a:pt x="1263510" y="-11738"/>
                  <a:pt x="1423723" y="-20590"/>
                  <a:pt x="1619996" y="0"/>
                </a:cubicBezTo>
                <a:cubicBezTo>
                  <a:pt x="1730900" y="-9466"/>
                  <a:pt x="1780516" y="95683"/>
                  <a:pt x="1800000" y="180004"/>
                </a:cubicBezTo>
                <a:cubicBezTo>
                  <a:pt x="1794824" y="321440"/>
                  <a:pt x="1812168" y="379590"/>
                  <a:pt x="1800000" y="525600"/>
                </a:cubicBezTo>
                <a:cubicBezTo>
                  <a:pt x="1787832" y="671610"/>
                  <a:pt x="1790110" y="736464"/>
                  <a:pt x="1800000" y="899996"/>
                </a:cubicBezTo>
                <a:cubicBezTo>
                  <a:pt x="1805318" y="998645"/>
                  <a:pt x="1715071" y="1066543"/>
                  <a:pt x="1619996" y="1080000"/>
                </a:cubicBezTo>
                <a:cubicBezTo>
                  <a:pt x="1460745" y="1067839"/>
                  <a:pt x="1220651" y="1092216"/>
                  <a:pt x="1111199" y="1080000"/>
                </a:cubicBezTo>
                <a:cubicBezTo>
                  <a:pt x="1001747" y="1067784"/>
                  <a:pt x="741128" y="1101380"/>
                  <a:pt x="631201" y="1080000"/>
                </a:cubicBezTo>
                <a:cubicBezTo>
                  <a:pt x="521274" y="1058620"/>
                  <a:pt x="369617" y="1074486"/>
                  <a:pt x="180004" y="1080000"/>
                </a:cubicBezTo>
                <a:cubicBezTo>
                  <a:pt x="87795" y="1086295"/>
                  <a:pt x="-2215" y="997713"/>
                  <a:pt x="0" y="899996"/>
                </a:cubicBezTo>
                <a:cubicBezTo>
                  <a:pt x="-9685" y="723170"/>
                  <a:pt x="14472" y="712335"/>
                  <a:pt x="0" y="525600"/>
                </a:cubicBezTo>
                <a:cubicBezTo>
                  <a:pt x="-14472" y="338865"/>
                  <a:pt x="-12196" y="298614"/>
                  <a:pt x="0" y="180004"/>
                </a:cubicBezTo>
                <a:close/>
              </a:path>
              <a:path w="1800000" h="1080000" stroke="0" extrusionOk="0">
                <a:moveTo>
                  <a:pt x="0" y="180004"/>
                </a:moveTo>
                <a:cubicBezTo>
                  <a:pt x="-2694" y="85189"/>
                  <a:pt x="66831" y="-16542"/>
                  <a:pt x="180004" y="0"/>
                </a:cubicBezTo>
                <a:cubicBezTo>
                  <a:pt x="286377" y="19065"/>
                  <a:pt x="450826" y="-412"/>
                  <a:pt x="688801" y="0"/>
                </a:cubicBezTo>
                <a:cubicBezTo>
                  <a:pt x="926776" y="412"/>
                  <a:pt x="1051472" y="-20660"/>
                  <a:pt x="1183198" y="0"/>
                </a:cubicBezTo>
                <a:cubicBezTo>
                  <a:pt x="1314924" y="20660"/>
                  <a:pt x="1515542" y="-14463"/>
                  <a:pt x="1619996" y="0"/>
                </a:cubicBezTo>
                <a:cubicBezTo>
                  <a:pt x="1699932" y="-7204"/>
                  <a:pt x="1798744" y="94567"/>
                  <a:pt x="1800000" y="180004"/>
                </a:cubicBezTo>
                <a:cubicBezTo>
                  <a:pt x="1794826" y="312861"/>
                  <a:pt x="1800602" y="430332"/>
                  <a:pt x="1800000" y="525600"/>
                </a:cubicBezTo>
                <a:cubicBezTo>
                  <a:pt x="1799398" y="620868"/>
                  <a:pt x="1800397" y="713190"/>
                  <a:pt x="1800000" y="899996"/>
                </a:cubicBezTo>
                <a:cubicBezTo>
                  <a:pt x="1800913" y="1005191"/>
                  <a:pt x="1740051" y="1080200"/>
                  <a:pt x="1619996" y="1080000"/>
                </a:cubicBezTo>
                <a:cubicBezTo>
                  <a:pt x="1467886" y="1072535"/>
                  <a:pt x="1271960" y="1062824"/>
                  <a:pt x="1168799" y="1080000"/>
                </a:cubicBezTo>
                <a:cubicBezTo>
                  <a:pt x="1065638" y="1097176"/>
                  <a:pt x="818525" y="1090605"/>
                  <a:pt x="717601" y="1080000"/>
                </a:cubicBezTo>
                <a:cubicBezTo>
                  <a:pt x="616677" y="1069395"/>
                  <a:pt x="422741" y="1088745"/>
                  <a:pt x="180004" y="1080000"/>
                </a:cubicBezTo>
                <a:cubicBezTo>
                  <a:pt x="71101" y="1067839"/>
                  <a:pt x="8692" y="995240"/>
                  <a:pt x="0" y="899996"/>
                </a:cubicBezTo>
                <a:cubicBezTo>
                  <a:pt x="15278" y="776073"/>
                  <a:pt x="-6904" y="675754"/>
                  <a:pt x="0" y="525600"/>
                </a:cubicBezTo>
                <a:cubicBezTo>
                  <a:pt x="6904" y="375446"/>
                  <a:pt x="15579" y="302324"/>
                  <a:pt x="0" y="180004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EB25AD9-001C-5467-6B50-029B6BE8D835}"/>
              </a:ext>
            </a:extLst>
          </p:cNvPr>
          <p:cNvSpPr txBox="1"/>
          <p:nvPr/>
        </p:nvSpPr>
        <p:spPr>
          <a:xfrm>
            <a:off x="7521644" y="3662962"/>
            <a:ext cx="1800000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en-US" altLang="zh-CN" sz="2000" b="0" i="0" dirty="0">
              <a:solidFill>
                <a:srgbClr val="000000"/>
              </a:solidFill>
              <a:effectLst/>
              <a:latin typeface="Inter"/>
            </a:endParaRPr>
          </a:p>
          <a:p>
            <a:endParaRPr lang="zh-CN" altLang="en-US" dirty="0"/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51F67827-A503-0893-0528-42F55A271B47}"/>
              </a:ext>
            </a:extLst>
          </p:cNvPr>
          <p:cNvSpPr/>
          <p:nvPr/>
        </p:nvSpPr>
        <p:spPr>
          <a:xfrm>
            <a:off x="9950022" y="3460102"/>
            <a:ext cx="1800000" cy="1055388"/>
          </a:xfrm>
          <a:custGeom>
            <a:avLst/>
            <a:gdLst>
              <a:gd name="connsiteX0" fmla="*/ 0 w 1800000"/>
              <a:gd name="connsiteY0" fmla="*/ 175902 h 1055388"/>
              <a:gd name="connsiteX1" fmla="*/ 175902 w 1800000"/>
              <a:gd name="connsiteY1" fmla="*/ 0 h 1055388"/>
              <a:gd name="connsiteX2" fmla="*/ 615188 w 1800000"/>
              <a:gd name="connsiteY2" fmla="*/ 0 h 1055388"/>
              <a:gd name="connsiteX3" fmla="*/ 1112402 w 1800000"/>
              <a:gd name="connsiteY3" fmla="*/ 0 h 1055388"/>
              <a:gd name="connsiteX4" fmla="*/ 1624098 w 1800000"/>
              <a:gd name="connsiteY4" fmla="*/ 0 h 1055388"/>
              <a:gd name="connsiteX5" fmla="*/ 1800000 w 1800000"/>
              <a:gd name="connsiteY5" fmla="*/ 175902 h 1055388"/>
              <a:gd name="connsiteX6" fmla="*/ 1800000 w 1800000"/>
              <a:gd name="connsiteY6" fmla="*/ 513622 h 1055388"/>
              <a:gd name="connsiteX7" fmla="*/ 1800000 w 1800000"/>
              <a:gd name="connsiteY7" fmla="*/ 879486 h 1055388"/>
              <a:gd name="connsiteX8" fmla="*/ 1624098 w 1800000"/>
              <a:gd name="connsiteY8" fmla="*/ 1055388 h 1055388"/>
              <a:gd name="connsiteX9" fmla="*/ 1112402 w 1800000"/>
              <a:gd name="connsiteY9" fmla="*/ 1055388 h 1055388"/>
              <a:gd name="connsiteX10" fmla="*/ 629670 w 1800000"/>
              <a:gd name="connsiteY10" fmla="*/ 1055388 h 1055388"/>
              <a:gd name="connsiteX11" fmla="*/ 175902 w 1800000"/>
              <a:gd name="connsiteY11" fmla="*/ 1055388 h 1055388"/>
              <a:gd name="connsiteX12" fmla="*/ 0 w 1800000"/>
              <a:gd name="connsiteY12" fmla="*/ 879486 h 1055388"/>
              <a:gd name="connsiteX13" fmla="*/ 0 w 1800000"/>
              <a:gd name="connsiteY13" fmla="*/ 513622 h 1055388"/>
              <a:gd name="connsiteX14" fmla="*/ 0 w 1800000"/>
              <a:gd name="connsiteY14" fmla="*/ 175902 h 1055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800000" h="1055388" fill="none" extrusionOk="0">
                <a:moveTo>
                  <a:pt x="0" y="175902"/>
                </a:moveTo>
                <a:cubicBezTo>
                  <a:pt x="3836" y="74834"/>
                  <a:pt x="60068" y="-13065"/>
                  <a:pt x="175902" y="0"/>
                </a:cubicBezTo>
                <a:cubicBezTo>
                  <a:pt x="271023" y="18835"/>
                  <a:pt x="476143" y="5464"/>
                  <a:pt x="615188" y="0"/>
                </a:cubicBezTo>
                <a:cubicBezTo>
                  <a:pt x="754233" y="-5464"/>
                  <a:pt x="927943" y="9860"/>
                  <a:pt x="1112402" y="0"/>
                </a:cubicBezTo>
                <a:cubicBezTo>
                  <a:pt x="1296861" y="-9860"/>
                  <a:pt x="1457933" y="-10940"/>
                  <a:pt x="1624098" y="0"/>
                </a:cubicBezTo>
                <a:cubicBezTo>
                  <a:pt x="1725762" y="-3720"/>
                  <a:pt x="1796233" y="81672"/>
                  <a:pt x="1800000" y="175902"/>
                </a:cubicBezTo>
                <a:cubicBezTo>
                  <a:pt x="1801000" y="269801"/>
                  <a:pt x="1802057" y="363461"/>
                  <a:pt x="1800000" y="513622"/>
                </a:cubicBezTo>
                <a:cubicBezTo>
                  <a:pt x="1797943" y="663783"/>
                  <a:pt x="1792935" y="703456"/>
                  <a:pt x="1800000" y="879486"/>
                </a:cubicBezTo>
                <a:cubicBezTo>
                  <a:pt x="1816014" y="974333"/>
                  <a:pt x="1717006" y="1042237"/>
                  <a:pt x="1624098" y="1055388"/>
                </a:cubicBezTo>
                <a:cubicBezTo>
                  <a:pt x="1427632" y="1071342"/>
                  <a:pt x="1320346" y="1048580"/>
                  <a:pt x="1112402" y="1055388"/>
                </a:cubicBezTo>
                <a:cubicBezTo>
                  <a:pt x="904458" y="1062196"/>
                  <a:pt x="808543" y="1049546"/>
                  <a:pt x="629670" y="1055388"/>
                </a:cubicBezTo>
                <a:cubicBezTo>
                  <a:pt x="450797" y="1061230"/>
                  <a:pt x="294148" y="1074634"/>
                  <a:pt x="175902" y="1055388"/>
                </a:cubicBezTo>
                <a:cubicBezTo>
                  <a:pt x="93228" y="1068036"/>
                  <a:pt x="-18390" y="962553"/>
                  <a:pt x="0" y="879486"/>
                </a:cubicBezTo>
                <a:cubicBezTo>
                  <a:pt x="-12815" y="803121"/>
                  <a:pt x="-7869" y="673637"/>
                  <a:pt x="0" y="513622"/>
                </a:cubicBezTo>
                <a:cubicBezTo>
                  <a:pt x="7869" y="353607"/>
                  <a:pt x="10638" y="255149"/>
                  <a:pt x="0" y="175902"/>
                </a:cubicBezTo>
                <a:close/>
              </a:path>
              <a:path w="1800000" h="1055388" stroke="0" extrusionOk="0">
                <a:moveTo>
                  <a:pt x="0" y="175902"/>
                </a:moveTo>
                <a:cubicBezTo>
                  <a:pt x="-2587" y="83170"/>
                  <a:pt x="63647" y="-18161"/>
                  <a:pt x="175902" y="0"/>
                </a:cubicBezTo>
                <a:cubicBezTo>
                  <a:pt x="321618" y="-18919"/>
                  <a:pt x="510208" y="-18283"/>
                  <a:pt x="687598" y="0"/>
                </a:cubicBezTo>
                <a:cubicBezTo>
                  <a:pt x="864988" y="18283"/>
                  <a:pt x="970790" y="-15967"/>
                  <a:pt x="1184812" y="0"/>
                </a:cubicBezTo>
                <a:cubicBezTo>
                  <a:pt x="1398834" y="15967"/>
                  <a:pt x="1430291" y="-13472"/>
                  <a:pt x="1624098" y="0"/>
                </a:cubicBezTo>
                <a:cubicBezTo>
                  <a:pt x="1713544" y="-2849"/>
                  <a:pt x="1798695" y="93274"/>
                  <a:pt x="1800000" y="175902"/>
                </a:cubicBezTo>
                <a:cubicBezTo>
                  <a:pt x="1810552" y="249135"/>
                  <a:pt x="1807824" y="415941"/>
                  <a:pt x="1800000" y="513622"/>
                </a:cubicBezTo>
                <a:cubicBezTo>
                  <a:pt x="1792176" y="611303"/>
                  <a:pt x="1811474" y="805543"/>
                  <a:pt x="1800000" y="879486"/>
                </a:cubicBezTo>
                <a:cubicBezTo>
                  <a:pt x="1801991" y="989246"/>
                  <a:pt x="1735885" y="1055530"/>
                  <a:pt x="1624098" y="1055388"/>
                </a:cubicBezTo>
                <a:cubicBezTo>
                  <a:pt x="1436955" y="1058381"/>
                  <a:pt x="1351483" y="1062873"/>
                  <a:pt x="1170330" y="1055388"/>
                </a:cubicBezTo>
                <a:cubicBezTo>
                  <a:pt x="989177" y="1047903"/>
                  <a:pt x="938174" y="1043921"/>
                  <a:pt x="716562" y="1055388"/>
                </a:cubicBezTo>
                <a:cubicBezTo>
                  <a:pt x="494950" y="1066855"/>
                  <a:pt x="443326" y="1078712"/>
                  <a:pt x="175902" y="1055388"/>
                </a:cubicBezTo>
                <a:cubicBezTo>
                  <a:pt x="64798" y="1037506"/>
                  <a:pt x="18819" y="967609"/>
                  <a:pt x="0" y="879486"/>
                </a:cubicBezTo>
                <a:cubicBezTo>
                  <a:pt x="-15215" y="696668"/>
                  <a:pt x="1698" y="600935"/>
                  <a:pt x="0" y="513622"/>
                </a:cubicBezTo>
                <a:cubicBezTo>
                  <a:pt x="-1698" y="426309"/>
                  <a:pt x="-1292" y="272110"/>
                  <a:pt x="0" y="17590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28658563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1270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6F6AF66-EBD4-4511-CB9D-EF9799973C64}"/>
              </a:ext>
            </a:extLst>
          </p:cNvPr>
          <p:cNvSpPr txBox="1"/>
          <p:nvPr/>
        </p:nvSpPr>
        <p:spPr>
          <a:xfrm>
            <a:off x="10274166" y="3821160"/>
            <a:ext cx="14623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Inter"/>
              </a:rPr>
              <a:t>Prediction</a:t>
            </a:r>
            <a:endParaRPr lang="zh-CN" altLang="en-US" sz="2000" b="1" dirty="0">
              <a:latin typeface="Inter"/>
            </a:endParaRPr>
          </a:p>
        </p:txBody>
      </p:sp>
      <p:sp>
        <p:nvSpPr>
          <p:cNvPr id="17" name="箭头: 右 16">
            <a:extLst>
              <a:ext uri="{FF2B5EF4-FFF2-40B4-BE49-F238E27FC236}">
                <a16:creationId xmlns:a16="http://schemas.microsoft.com/office/drawing/2014/main" id="{25A2782C-308E-A122-968A-864C94E39CC4}"/>
              </a:ext>
            </a:extLst>
          </p:cNvPr>
          <p:cNvSpPr/>
          <p:nvPr/>
        </p:nvSpPr>
        <p:spPr>
          <a:xfrm>
            <a:off x="2187243" y="3816851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右 17">
            <a:extLst>
              <a:ext uri="{FF2B5EF4-FFF2-40B4-BE49-F238E27FC236}">
                <a16:creationId xmlns:a16="http://schemas.microsoft.com/office/drawing/2014/main" id="{33E6EC1F-F308-585D-5D8E-E4E14088CD8C}"/>
              </a:ext>
            </a:extLst>
          </p:cNvPr>
          <p:cNvSpPr/>
          <p:nvPr/>
        </p:nvSpPr>
        <p:spPr>
          <a:xfrm>
            <a:off x="4508189" y="3863413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6D0CB84D-2EA5-2BE9-BDE3-2E01E9002015}"/>
              </a:ext>
            </a:extLst>
          </p:cNvPr>
          <p:cNvSpPr/>
          <p:nvPr/>
        </p:nvSpPr>
        <p:spPr>
          <a:xfrm>
            <a:off x="6941244" y="3906727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D3330140-563F-9A0B-4E97-8B4079556C4B}"/>
              </a:ext>
            </a:extLst>
          </p:cNvPr>
          <p:cNvSpPr/>
          <p:nvPr/>
        </p:nvSpPr>
        <p:spPr>
          <a:xfrm>
            <a:off x="9414174" y="3857385"/>
            <a:ext cx="488569" cy="315603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6079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DF0E76-41A0-9CFB-7412-9883EF6B7A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900000"/>
            <a:ext cx="6096000" cy="1080000"/>
          </a:xfrm>
        </p:spPr>
        <p:txBody>
          <a:bodyPr>
            <a:normAutofit fontScale="90000"/>
          </a:bodyPr>
          <a:lstStyle/>
          <a:p>
            <a:r>
              <a:rPr lang="en-US" altLang="zh-CN" sz="4900" i="0" dirty="0">
                <a:solidFill>
                  <a:srgbClr val="000000"/>
                </a:solidFill>
                <a:effectLst/>
                <a:latin typeface="+mj-ea"/>
              </a:rPr>
              <a:t>Building a Model</a:t>
            </a:r>
            <a:br>
              <a:rPr lang="en-US" altLang="zh-CN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3F3FAA-849F-40D3-A45E-BD246CAD065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C752732-8D2C-3117-4AF5-C4AD8BA3173E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 dirty="0"/>
              <a:t>Data Science II / Deadlock</a:t>
            </a: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389151-0538-3D68-7393-07C5460E6F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15" name="图片 14" descr="日程表&#10;&#10;描述已自动生成">
            <a:extLst>
              <a:ext uri="{FF2B5EF4-FFF2-40B4-BE49-F238E27FC236}">
                <a16:creationId xmlns:a16="http://schemas.microsoft.com/office/drawing/2014/main" id="{6969675F-BC20-5F36-7F39-2ADBEDF8C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428" y="1959724"/>
            <a:ext cx="7161572" cy="3629276"/>
          </a:xfrm>
          <a:prstGeom prst="rect">
            <a:avLst/>
          </a:prstGeom>
        </p:spPr>
      </p:pic>
      <p:sp>
        <p:nvSpPr>
          <p:cNvPr id="9" name="内容占位符 2">
            <a:extLst>
              <a:ext uri="{FF2B5EF4-FFF2-40B4-BE49-F238E27FC236}">
                <a16:creationId xmlns:a16="http://schemas.microsoft.com/office/drawing/2014/main" id="{F9644E07-2EF1-997F-56BA-14F6BE980FE2}"/>
              </a:ext>
            </a:extLst>
          </p:cNvPr>
          <p:cNvSpPr txBox="1">
            <a:spLocks/>
          </p:cNvSpPr>
          <p:nvPr/>
        </p:nvSpPr>
        <p:spPr>
          <a:xfrm>
            <a:off x="564000" y="2529000"/>
            <a:ext cx="3576000" cy="2349001"/>
          </a:xfrm>
          <a:prstGeom prst="rect">
            <a:avLst/>
          </a:prstGeom>
        </p:spPr>
        <p:txBody>
          <a:bodyPr vert="horz" lIns="0" tIns="0" rIns="0" bIns="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800" dirty="0"/>
              <a:t>Rescaling Layer </a:t>
            </a:r>
          </a:p>
          <a:p>
            <a:r>
              <a:rPr lang="en-US" altLang="zh-CN" sz="2800" dirty="0"/>
              <a:t>Pre-trained Model</a:t>
            </a:r>
          </a:p>
          <a:p>
            <a:r>
              <a:rPr lang="en-US" altLang="zh-CN" sz="2800" dirty="0"/>
              <a:t>Dropout Layer</a:t>
            </a:r>
          </a:p>
          <a:p>
            <a:r>
              <a:rPr lang="en-US" altLang="zh-CN" sz="2800" dirty="0"/>
              <a:t>Dense Layer</a:t>
            </a:r>
          </a:p>
          <a:p>
            <a:r>
              <a:rPr lang="en-US" altLang="zh-CN" sz="2800" dirty="0"/>
              <a:t>Adam Optimizer</a:t>
            </a:r>
          </a:p>
          <a:p>
            <a:r>
              <a:rPr lang="en-US" altLang="zh-CN" sz="2800" dirty="0"/>
              <a:t>Loss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609656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E0B5BFB-9F75-1D15-4F58-80AF272C9D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Contents</a:t>
            </a:r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4DD04176-2225-1C3E-C7B9-48EC097A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E3D9FA-5B72-4C2C-9CB2-CC4404229BE0}" type="datetime1">
              <a:rPr lang="de-DE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AD7669A9-CE6C-6DDF-0ECD-042624358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</a:t>
            </a:fld>
            <a:endParaRPr lang="de-DE"/>
          </a:p>
        </p:txBody>
      </p:sp>
      <p:sp>
        <p:nvSpPr>
          <p:cNvPr id="6" name="Textplatzhalter 3">
            <a:extLst>
              <a:ext uri="{FF2B5EF4-FFF2-40B4-BE49-F238E27FC236}">
                <a16:creationId xmlns:a16="http://schemas.microsoft.com/office/drawing/2014/main" id="{6F7CDBC1-0AF3-FB60-B00B-2D1A3073C1AC}"/>
              </a:ext>
            </a:extLst>
          </p:cNvPr>
          <p:cNvSpPr txBox="1">
            <a:spLocks/>
          </p:cNvSpPr>
          <p:nvPr/>
        </p:nvSpPr>
        <p:spPr>
          <a:xfrm>
            <a:off x="6096000" y="4823882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6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Q&amp;A</a:t>
            </a:r>
          </a:p>
        </p:txBody>
      </p:sp>
      <p:sp>
        <p:nvSpPr>
          <p:cNvPr id="11" name="Textplatzhalter 3">
            <a:extLst>
              <a:ext uri="{FF2B5EF4-FFF2-40B4-BE49-F238E27FC236}">
                <a16:creationId xmlns:a16="http://schemas.microsoft.com/office/drawing/2014/main" id="{45F49FF1-83A7-71F1-0940-59811C5028BC}"/>
              </a:ext>
            </a:extLst>
          </p:cNvPr>
          <p:cNvSpPr txBox="1">
            <a:spLocks/>
          </p:cNvSpPr>
          <p:nvPr/>
        </p:nvSpPr>
        <p:spPr>
          <a:xfrm>
            <a:off x="696000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1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lang="de-DE" altLang="zh-CN" sz="1600" spc="0" dirty="0">
                <a:solidFill>
                  <a:prstClr val="black"/>
                </a:solidFill>
                <a:latin typeface="Arial"/>
                <a:ea typeface="MS PGothic" panose="020B0600070205080204" pitchFamily="34" charset="-128"/>
              </a:rPr>
              <a:t>Overview</a:t>
            </a:r>
            <a:endParaRPr lang="de-DE" sz="1600" dirty="0"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12" name="Textplatzhalter 3">
            <a:extLst>
              <a:ext uri="{FF2B5EF4-FFF2-40B4-BE49-F238E27FC236}">
                <a16:creationId xmlns:a16="http://schemas.microsoft.com/office/drawing/2014/main" id="{4C95B294-3835-8D0C-52C2-98FA723577DC}"/>
              </a:ext>
            </a:extLst>
          </p:cNvPr>
          <p:cNvSpPr txBox="1">
            <a:spLocks/>
          </p:cNvSpPr>
          <p:nvPr/>
        </p:nvSpPr>
        <p:spPr>
          <a:xfrm>
            <a:off x="6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2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Data collection and augmentation</a:t>
            </a:r>
          </a:p>
        </p:txBody>
      </p:sp>
      <p:sp>
        <p:nvSpPr>
          <p:cNvPr id="13" name="Textplatzhalter 3">
            <a:extLst>
              <a:ext uri="{FF2B5EF4-FFF2-40B4-BE49-F238E27FC236}">
                <a16:creationId xmlns:a16="http://schemas.microsoft.com/office/drawing/2014/main" id="{D173BBBF-E0BC-99BB-2118-1B2C03DB0AE7}"/>
              </a:ext>
            </a:extLst>
          </p:cNvPr>
          <p:cNvSpPr txBox="1">
            <a:spLocks/>
          </p:cNvSpPr>
          <p:nvPr/>
        </p:nvSpPr>
        <p:spPr>
          <a:xfrm>
            <a:off x="696000" y="4823882"/>
            <a:ext cx="4992235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3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Model</a:t>
            </a:r>
          </a:p>
        </p:txBody>
      </p:sp>
      <p:sp>
        <p:nvSpPr>
          <p:cNvPr id="14" name="Textplatzhalter 3">
            <a:extLst>
              <a:ext uri="{FF2B5EF4-FFF2-40B4-BE49-F238E27FC236}">
                <a16:creationId xmlns:a16="http://schemas.microsoft.com/office/drawing/2014/main" id="{DCCD8AE9-A18F-1589-345D-34A0BAB9F6A9}"/>
              </a:ext>
            </a:extLst>
          </p:cNvPr>
          <p:cNvSpPr txBox="1">
            <a:spLocks/>
          </p:cNvSpPr>
          <p:nvPr/>
        </p:nvSpPr>
        <p:spPr>
          <a:xfrm>
            <a:off x="6025573" y="2673401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4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UI Design &amp; Project structure</a:t>
            </a:r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31BBC37F-912F-3BF1-919D-A6B7D9D9162F}"/>
              </a:ext>
            </a:extLst>
          </p:cNvPr>
          <p:cNvSpPr txBox="1">
            <a:spLocks/>
          </p:cNvSpPr>
          <p:nvPr/>
        </p:nvSpPr>
        <p:spPr>
          <a:xfrm>
            <a:off x="6095999" y="3722147"/>
            <a:ext cx="4992235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tabLst>
                <a:tab pos="715963" algn="r"/>
                <a:tab pos="984250" algn="l"/>
              </a:tabLst>
            </a:pPr>
            <a:r>
              <a:rPr lang="de-DE" dirty="0"/>
              <a:t>	5</a:t>
            </a:r>
            <a:r>
              <a:rPr kumimoji="0" lang="de-DE" altLang="zh-C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	</a:t>
            </a:r>
            <a:r>
              <a:rPr kumimoji="0" lang="de-DE" altLang="zh-CN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MS PGothic" panose="020B0600070205080204" pitchFamily="34" charset="-128"/>
                <a:cs typeface="+mn-cs"/>
              </a:rPr>
              <a:t> Demo</a:t>
            </a:r>
            <a:r>
              <a:rPr lang="de-DE" dirty="0"/>
              <a:t>	</a:t>
            </a:r>
            <a:r>
              <a:rPr lang="de-DE" sz="1600" dirty="0">
                <a:latin typeface="+mn-lt"/>
                <a:ea typeface="MS PGothic" panose="020B0600070205080204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98525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359A1-56DF-0EEA-2A58-1AE20C13A4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736682"/>
            <a:ext cx="7560000" cy="590968"/>
          </a:xfrm>
        </p:spPr>
        <p:txBody>
          <a:bodyPr/>
          <a:lstStyle/>
          <a:p>
            <a:r>
              <a:rPr lang="en-US" altLang="zh-CN" dirty="0"/>
              <a:t>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EE1C1E-4CC4-4800-65FE-192388058C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1" y="1704332"/>
            <a:ext cx="5376000" cy="477566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CN" sz="2400" b="1" dirty="0">
                <a:latin typeface="+mn-ea"/>
              </a:rPr>
              <a:t>Callbacks:</a:t>
            </a:r>
          </a:p>
          <a:p>
            <a:r>
              <a:rPr lang="en-US" altLang="zh-CN" b="1" dirty="0" err="1">
                <a:latin typeface="+mn-ea"/>
              </a:rPr>
              <a:t>ModelCheckpoint</a:t>
            </a:r>
            <a:r>
              <a:rPr lang="en-US" altLang="zh-CN" b="1" dirty="0">
                <a:latin typeface="+mn-ea"/>
              </a:rPr>
              <a:t>: This callback saves the model weights after every epoch if the validation loss improves.</a:t>
            </a:r>
          </a:p>
          <a:p>
            <a:r>
              <a:rPr lang="en-US" altLang="zh-CN" b="1" dirty="0" err="1">
                <a:latin typeface="+mn-ea"/>
              </a:rPr>
              <a:t>EarlyStopping</a:t>
            </a:r>
            <a:r>
              <a:rPr lang="en-US" altLang="zh-CN" b="1" dirty="0">
                <a:latin typeface="+mn-ea"/>
              </a:rPr>
              <a:t>: This callback stops the training process if the validation loss doesn't improve for a certain number of epochs.</a:t>
            </a:r>
          </a:p>
          <a:p>
            <a:r>
              <a:rPr lang="en-US" altLang="zh-CN" b="1" dirty="0" err="1">
                <a:latin typeface="+mn-ea"/>
              </a:rPr>
              <a:t>ReduceLROnPlateu</a:t>
            </a:r>
            <a:r>
              <a:rPr lang="en-US" altLang="zh-CN" b="1" dirty="0">
                <a:latin typeface="+mn-ea"/>
              </a:rPr>
              <a:t>: This callback monitors a quantity and if no improvement is seen for a 'patience' number of epochs, the learning rate is reduced.</a:t>
            </a:r>
            <a:endParaRPr lang="zh-CN" altLang="en-US" b="1" dirty="0">
              <a:latin typeface="+mn-ea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1AF680-C3F0-C940-FE9E-32E178DB903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6D521-0EA3-5F38-6764-CB34500E10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B4451D7-2D6D-9646-644C-10D7A9DD219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20</a:t>
            </a:fld>
            <a:endParaRPr lang="de-DE"/>
          </a:p>
        </p:txBody>
      </p:sp>
      <p:pic>
        <p:nvPicPr>
          <p:cNvPr id="4098" name="Picture 2" descr="Early Stopping in Practice: an example with Keras and TensorFlow 2.0 | by  B. Chen | Towards Data Science">
            <a:extLst>
              <a:ext uri="{FF2B5EF4-FFF2-40B4-BE49-F238E27FC236}">
                <a16:creationId xmlns:a16="http://schemas.microsoft.com/office/drawing/2014/main" id="{F4D7938C-D0C1-DFF1-8AA2-7B756397A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000" y="1060332"/>
            <a:ext cx="3372013" cy="2140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AutoShape 4" descr="ReduceLROnPlateau | CloudFactory Computer Vision Wiki">
            <a:extLst>
              <a:ext uri="{FF2B5EF4-FFF2-40B4-BE49-F238E27FC236}">
                <a16:creationId xmlns:a16="http://schemas.microsoft.com/office/drawing/2014/main" id="{6741BE00-E446-207E-1206-F2EC18A12E4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AutoShape 10">
            <a:extLst>
              <a:ext uri="{FF2B5EF4-FFF2-40B4-BE49-F238E27FC236}">
                <a16:creationId xmlns:a16="http://schemas.microsoft.com/office/drawing/2014/main" id="{3B721886-E0FE-5EEF-7CA2-BAA0A4737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240000" cy="32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F8542374-A09C-F6EA-8F29-6F8348376B2C}"/>
              </a:ext>
            </a:extLst>
          </p:cNvPr>
          <p:cNvSpPr txBox="1"/>
          <p:nvPr/>
        </p:nvSpPr>
        <p:spPr>
          <a:xfrm>
            <a:off x="7732826" y="3276600"/>
            <a:ext cx="28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Early Stopping</a:t>
            </a:r>
            <a:endParaRPr lang="zh-CN" altLang="en-US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8B9A9E63-DB5D-AF5D-19B9-C56E213C43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1557" y="3607366"/>
            <a:ext cx="3271920" cy="2734215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7FFBA2EA-A7B5-5CD3-F384-1B9F2C823148}"/>
              </a:ext>
            </a:extLst>
          </p:cNvPr>
          <p:cNvSpPr txBox="1"/>
          <p:nvPr/>
        </p:nvSpPr>
        <p:spPr>
          <a:xfrm>
            <a:off x="7589377" y="6401281"/>
            <a:ext cx="28747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+mn-ea"/>
              </a:rPr>
              <a:t>Reduce Learning Rate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123705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44452-1DF7-61F9-73B5-08BBAA31A7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44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br>
              <a:rPr lang="en-US" altLang="zh-CN" sz="4400" b="0" i="0" dirty="0">
                <a:solidFill>
                  <a:srgbClr val="000000"/>
                </a:solidFill>
                <a:effectLst/>
                <a:latin typeface="Inter"/>
              </a:rPr>
            </a:b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8F22B9-46D2-DA64-E4C6-79B603857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0000" y="1493718"/>
            <a:ext cx="11519987" cy="4500000"/>
          </a:xfrm>
        </p:spPr>
        <p:txBody>
          <a:bodyPr/>
          <a:lstStyle/>
          <a:p>
            <a:r>
              <a:rPr lang="en-US" altLang="zh-CN" dirty="0"/>
              <a:t>After the cross-validation, 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see……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FB87F-844B-039A-0826-04064B748DE0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52A674D-B453-C954-0E04-842110DB059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BC628A-83B2-AB62-D859-64FF46EAE83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21</a:t>
            </a:fld>
            <a:endParaRPr lang="de-DE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DB2BDF6-A33F-9FC9-2DB5-AF9958D97803}"/>
              </a:ext>
            </a:extLst>
          </p:cNvPr>
          <p:cNvSpPr txBox="1"/>
          <p:nvPr/>
        </p:nvSpPr>
        <p:spPr>
          <a:xfrm>
            <a:off x="2496000" y="5477335"/>
            <a:ext cx="7560000" cy="954107"/>
          </a:xfrm>
          <a:prstGeom prst="rect">
            <a:avLst/>
          </a:prstGeom>
          <a:noFill/>
          <a:ln w="28575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Epochs: 30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Batches: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Optimizer: Adam with learning rate of 1e-4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After augmentation Multi-class balanced accuracy: 0.732 (train) / 0.734 (validation)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F7F9346-DC47-0027-44FE-B4D550E10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30" y="1989000"/>
            <a:ext cx="5132570" cy="2993053"/>
          </a:xfrm>
          <a:prstGeom prst="rect">
            <a:avLst/>
          </a:prstGeom>
        </p:spPr>
      </p:pic>
      <p:pic>
        <p:nvPicPr>
          <p:cNvPr id="10" name="内容占位符 7">
            <a:extLst>
              <a:ext uri="{FF2B5EF4-FFF2-40B4-BE49-F238E27FC236}">
                <a16:creationId xmlns:a16="http://schemas.microsoft.com/office/drawing/2014/main" id="{1FE62578-C404-A89D-2532-4F3DD7230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9611" y="1992434"/>
            <a:ext cx="5096389" cy="2979712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5B6981D6-F628-1954-2F01-F3EC5921BF24}"/>
              </a:ext>
            </a:extLst>
          </p:cNvPr>
          <p:cNvSpPr txBox="1"/>
          <p:nvPr/>
        </p:nvSpPr>
        <p:spPr>
          <a:xfrm>
            <a:off x="1776000" y="5011664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Without Data Augmentation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5EABD63-1443-AC93-5667-516911E8ADCE}"/>
              </a:ext>
            </a:extLst>
          </p:cNvPr>
          <p:cNvSpPr txBox="1"/>
          <p:nvPr/>
        </p:nvSpPr>
        <p:spPr>
          <a:xfrm>
            <a:off x="7920000" y="5061621"/>
            <a:ext cx="249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With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19747850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6F565D-C57C-B591-2F37-C9E52F85B8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000" y="238745"/>
            <a:ext cx="7560000" cy="1080000"/>
          </a:xfrm>
        </p:spPr>
        <p:txBody>
          <a:bodyPr/>
          <a:lstStyle/>
          <a:p>
            <a:r>
              <a:rPr lang="en-US" altLang="zh-CN" sz="4000" b="1" i="0" dirty="0">
                <a:solidFill>
                  <a:srgbClr val="000000"/>
                </a:solidFill>
                <a:effectLst/>
                <a:latin typeface="Inter"/>
              </a:rPr>
              <a:t>Visualizing The Metrics Curves</a:t>
            </a:r>
            <a:endParaRPr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47659E-DF40-11F8-62F0-221D2C55F92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9A4821C-70AE-8323-A766-68EBD16281D3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6562DD9-3A0E-0083-1E71-BDD96FF154C3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22</a:t>
            </a:fld>
            <a:endParaRPr lang="de-DE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6EE99BA9-0D09-2252-B363-0E353D032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9315" y="1345467"/>
            <a:ext cx="3903748" cy="228471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D75F2FF-E29E-A9BA-150B-7B39886792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575" y="1301616"/>
            <a:ext cx="3933426" cy="228471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E685617-12F2-5F45-CDCA-87651F8551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96000" y="1301617"/>
            <a:ext cx="3960000" cy="2317634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A84F6DA-85B4-43F1-33ED-1C436D044BD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850" y="3907347"/>
            <a:ext cx="3831002" cy="2430001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842F20E-26CF-766A-F706-49B3BFA5768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2425" y="3907347"/>
            <a:ext cx="3933426" cy="2396606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5FA96D17-F175-2C5B-B117-A3DDD7B3F4E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2425" y="3912978"/>
            <a:ext cx="3790489" cy="2390975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6A35BFD1-A70A-A589-F7DD-157977BA2242}"/>
              </a:ext>
            </a:extLst>
          </p:cNvPr>
          <p:cNvSpPr txBox="1"/>
          <p:nvPr/>
        </p:nvSpPr>
        <p:spPr>
          <a:xfrm>
            <a:off x="5021136" y="3658748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Without Data Augmentation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906357F1-E530-2986-E846-D88057765F1B}"/>
              </a:ext>
            </a:extLst>
          </p:cNvPr>
          <p:cNvSpPr txBox="1"/>
          <p:nvPr/>
        </p:nvSpPr>
        <p:spPr>
          <a:xfrm>
            <a:off x="5136636" y="6264537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With Data Augmentation</a:t>
            </a:r>
          </a:p>
        </p:txBody>
      </p:sp>
    </p:spTree>
    <p:extLst>
      <p:ext uri="{BB962C8B-B14F-4D97-AF65-F5344CB8AC3E}">
        <p14:creationId xmlns:p14="http://schemas.microsoft.com/office/powerpoint/2010/main" val="796862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内容占位符 7" descr="狗站在草地上&#10;&#10;描述已自动生成">
            <a:extLst>
              <a:ext uri="{FF2B5EF4-FFF2-40B4-BE49-F238E27FC236}">
                <a16:creationId xmlns:a16="http://schemas.microsoft.com/office/drawing/2014/main" id="{B7B0C97B-2E75-D696-0DFC-30E23C38B0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7" y="1879427"/>
            <a:ext cx="1752004" cy="1685640"/>
          </a:xfrm>
        </p:spPr>
      </p:pic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95A4849-5607-85A9-A6DD-FFE90FB6A7B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DED3F5E-A460-A58C-AD0F-A54AC4E634D4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975AE2E-4240-D322-115E-BA68AF8CEC4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23</a:t>
            </a:fld>
            <a:endParaRPr lang="de-DE"/>
          </a:p>
        </p:txBody>
      </p:sp>
      <p:pic>
        <p:nvPicPr>
          <p:cNvPr id="10" name="图片 9" descr="文本&#10;&#10;描述已自动生成">
            <a:extLst>
              <a:ext uri="{FF2B5EF4-FFF2-40B4-BE49-F238E27FC236}">
                <a16:creationId xmlns:a16="http://schemas.microsoft.com/office/drawing/2014/main" id="{B660DD14-087E-8CD4-C7B1-7FAA536843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2177" y="1879427"/>
            <a:ext cx="3936000" cy="16409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1DB1F01-BF54-D2D4-005C-D93CCFCA1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4734" y="1879427"/>
            <a:ext cx="4352196" cy="164092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EC49FFA1-D4C6-10B8-851C-7791A6AF9A67}"/>
              </a:ext>
            </a:extLst>
          </p:cNvPr>
          <p:cNvSpPr txBox="1"/>
          <p:nvPr/>
        </p:nvSpPr>
        <p:spPr>
          <a:xfrm>
            <a:off x="3689456" y="3545745"/>
            <a:ext cx="31265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Without Data Augmentation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0338588-59F8-5726-ABEE-0262EB841F59}"/>
              </a:ext>
            </a:extLst>
          </p:cNvPr>
          <p:cNvSpPr txBox="1"/>
          <p:nvPr/>
        </p:nvSpPr>
        <p:spPr>
          <a:xfrm>
            <a:off x="8293053" y="3565067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 Data Augmentation</a:t>
            </a:r>
          </a:p>
        </p:txBody>
      </p:sp>
      <p:pic>
        <p:nvPicPr>
          <p:cNvPr id="14" name="内容占位符 7" descr="狗躺在地上&#10;&#10;描述已自动生成">
            <a:extLst>
              <a:ext uri="{FF2B5EF4-FFF2-40B4-BE49-F238E27FC236}">
                <a16:creationId xmlns:a16="http://schemas.microsoft.com/office/drawing/2014/main" id="{5B4D175C-4697-C4C8-2CB2-BC5E0D032AC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57" y="4049295"/>
            <a:ext cx="1674640" cy="176278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86D2841E-C05E-03DF-7D75-B2062071CEB0}"/>
              </a:ext>
            </a:extLst>
          </p:cNvPr>
          <p:cNvSpPr txBox="1"/>
          <p:nvPr/>
        </p:nvSpPr>
        <p:spPr>
          <a:xfrm>
            <a:off x="879545" y="3635323"/>
            <a:ext cx="19764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True Label: Basenji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13016A79-D6CA-0FF8-F30D-688717AD3F61}"/>
              </a:ext>
            </a:extLst>
          </p:cNvPr>
          <p:cNvSpPr txBox="1"/>
          <p:nvPr/>
        </p:nvSpPr>
        <p:spPr>
          <a:xfrm>
            <a:off x="687113" y="5877330"/>
            <a:ext cx="248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True Label: Eskimo Dog</a:t>
            </a:r>
          </a:p>
        </p:txBody>
      </p:sp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6D548D01-6D0A-5C61-F7B5-A423E2C8692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9" r="27163"/>
          <a:stretch/>
        </p:blipFill>
        <p:spPr>
          <a:xfrm>
            <a:off x="3647629" y="4154384"/>
            <a:ext cx="3120982" cy="155260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9D361041-B785-C445-256B-292E2376E510}"/>
              </a:ext>
            </a:extLst>
          </p:cNvPr>
          <p:cNvSpPr txBox="1"/>
          <p:nvPr/>
        </p:nvSpPr>
        <p:spPr>
          <a:xfrm>
            <a:off x="3636053" y="5830801"/>
            <a:ext cx="357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Without Data Augmentation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80292E70-97E4-7A00-9DF3-6F4BDC8133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83305" y="4125767"/>
            <a:ext cx="3271266" cy="1609834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A3AC9EDD-DC7E-9889-E760-F6BBCCCD24E6}"/>
              </a:ext>
            </a:extLst>
          </p:cNvPr>
          <p:cNvSpPr txBox="1"/>
          <p:nvPr/>
        </p:nvSpPr>
        <p:spPr>
          <a:xfrm>
            <a:off x="8256000" y="5769649"/>
            <a:ext cx="28560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 Data Augmentation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BEC273E5-BB23-5323-6136-3D45912F78D3}"/>
              </a:ext>
            </a:extLst>
          </p:cNvPr>
          <p:cNvSpPr/>
          <p:nvPr/>
        </p:nvSpPr>
        <p:spPr>
          <a:xfrm>
            <a:off x="7920000" y="4049295"/>
            <a:ext cx="1416000" cy="3077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CAACB3AB-55E2-BAFA-8A1E-8F5827F5BDF5}"/>
              </a:ext>
            </a:extLst>
          </p:cNvPr>
          <p:cNvSpPr txBox="1"/>
          <p:nvPr/>
        </p:nvSpPr>
        <p:spPr>
          <a:xfrm>
            <a:off x="7934445" y="6163894"/>
            <a:ext cx="357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Also make some mistakes sometimes?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1B572D3A-04E7-2CAC-9D0B-44AF359723B7}"/>
              </a:ext>
            </a:extLst>
          </p:cNvPr>
          <p:cNvSpPr/>
          <p:nvPr/>
        </p:nvSpPr>
        <p:spPr>
          <a:xfrm>
            <a:off x="3102177" y="2059481"/>
            <a:ext cx="1416000" cy="191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912B100-4205-76F8-FEF4-B60765045820}"/>
              </a:ext>
            </a:extLst>
          </p:cNvPr>
          <p:cNvSpPr txBox="1"/>
          <p:nvPr/>
        </p:nvSpPr>
        <p:spPr>
          <a:xfrm>
            <a:off x="3563999" y="1327650"/>
            <a:ext cx="357044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Probabilities 0.35 followed by 0.31 is not convincing!</a:t>
            </a:r>
          </a:p>
        </p:txBody>
      </p:sp>
      <p:cxnSp>
        <p:nvCxnSpPr>
          <p:cNvPr id="26" name="连接符: 肘形 25">
            <a:extLst>
              <a:ext uri="{FF2B5EF4-FFF2-40B4-BE49-F238E27FC236}">
                <a16:creationId xmlns:a16="http://schemas.microsoft.com/office/drawing/2014/main" id="{A423AD04-841F-D606-91FA-55F2F4933A65}"/>
              </a:ext>
            </a:extLst>
          </p:cNvPr>
          <p:cNvCxnSpPr>
            <a:cxnSpLocks/>
            <a:stCxn id="23" idx="1"/>
            <a:endCxn id="24" idx="1"/>
          </p:cNvCxnSpPr>
          <p:nvPr/>
        </p:nvCxnSpPr>
        <p:spPr>
          <a:xfrm rot="10800000" flipH="1">
            <a:off x="3102177" y="1589261"/>
            <a:ext cx="461822" cy="565761"/>
          </a:xfrm>
          <a:prstGeom prst="bentConnector3">
            <a:avLst>
              <a:gd name="adj1" fmla="val -4950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连接符: 肘形 28">
            <a:extLst>
              <a:ext uri="{FF2B5EF4-FFF2-40B4-BE49-F238E27FC236}">
                <a16:creationId xmlns:a16="http://schemas.microsoft.com/office/drawing/2014/main" id="{CAF27989-8FB2-ED8F-9ECB-7045555F81B3}"/>
              </a:ext>
            </a:extLst>
          </p:cNvPr>
          <p:cNvCxnSpPr>
            <a:cxnSpLocks/>
            <a:stCxn id="22" idx="1"/>
            <a:endCxn id="21" idx="1"/>
          </p:cNvCxnSpPr>
          <p:nvPr/>
        </p:nvCxnSpPr>
        <p:spPr>
          <a:xfrm rot="10800000">
            <a:off x="7920001" y="4203185"/>
            <a:ext cx="14445" cy="2114599"/>
          </a:xfrm>
          <a:prstGeom prst="bentConnector3">
            <a:avLst>
              <a:gd name="adj1" fmla="val 1682555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>
            <a:extLst>
              <a:ext uri="{FF2B5EF4-FFF2-40B4-BE49-F238E27FC236}">
                <a16:creationId xmlns:a16="http://schemas.microsoft.com/office/drawing/2014/main" id="{CF01B9CC-3C6E-AD7D-6291-A99AADCDFDEB}"/>
              </a:ext>
            </a:extLst>
          </p:cNvPr>
          <p:cNvSpPr/>
          <p:nvPr/>
        </p:nvSpPr>
        <p:spPr>
          <a:xfrm>
            <a:off x="7896000" y="4533523"/>
            <a:ext cx="2160000" cy="2852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D798497F-10B3-290B-A4A6-81FDDD2F19CB}"/>
              </a:ext>
            </a:extLst>
          </p:cNvPr>
          <p:cNvSpPr/>
          <p:nvPr/>
        </p:nvSpPr>
        <p:spPr>
          <a:xfrm>
            <a:off x="7504734" y="2066021"/>
            <a:ext cx="1111266" cy="184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6B6D35D-BCEB-2F56-AEE6-7789141830EB}"/>
              </a:ext>
            </a:extLst>
          </p:cNvPr>
          <p:cNvSpPr txBox="1"/>
          <p:nvPr/>
        </p:nvSpPr>
        <p:spPr>
          <a:xfrm>
            <a:off x="7524076" y="1491579"/>
            <a:ext cx="35704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Perfectly predicted!</a:t>
            </a:r>
          </a:p>
        </p:txBody>
      </p: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BEB194E6-1525-B052-16FE-A7F2DB9FDC50}"/>
              </a:ext>
            </a:extLst>
          </p:cNvPr>
          <p:cNvCxnSpPr>
            <a:cxnSpLocks/>
            <a:stCxn id="36" idx="1"/>
          </p:cNvCxnSpPr>
          <p:nvPr/>
        </p:nvCxnSpPr>
        <p:spPr>
          <a:xfrm rot="10800000" flipH="1">
            <a:off x="7504734" y="1652171"/>
            <a:ext cx="2486" cy="506120"/>
          </a:xfrm>
          <a:prstGeom prst="bentConnector4">
            <a:avLst>
              <a:gd name="adj1" fmla="val -9195495"/>
              <a:gd name="adj2" fmla="val 101399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C425ED9D-83D3-BCED-5567-A270F40B0217}"/>
              </a:ext>
            </a:extLst>
          </p:cNvPr>
          <p:cNvSpPr txBox="1"/>
          <p:nvPr/>
        </p:nvSpPr>
        <p:spPr>
          <a:xfrm>
            <a:off x="3422899" y="3816436"/>
            <a:ext cx="4349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Correct, but 0.62 may not be believable enough!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A2D46C77-FDB6-B592-7735-1C9B5FD56502}"/>
              </a:ext>
            </a:extLst>
          </p:cNvPr>
          <p:cNvCxnSpPr>
            <a:cxnSpLocks/>
            <a:endCxn id="42" idx="1"/>
          </p:cNvCxnSpPr>
          <p:nvPr/>
        </p:nvCxnSpPr>
        <p:spPr>
          <a:xfrm rot="16200000" flipV="1">
            <a:off x="3347457" y="4045767"/>
            <a:ext cx="291986" cy="141102"/>
          </a:xfrm>
          <a:prstGeom prst="bentConnector4">
            <a:avLst>
              <a:gd name="adj1" fmla="val 23648"/>
              <a:gd name="adj2" fmla="val 262010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C952E389-CC5D-9448-9AB1-9B95E860550A}"/>
              </a:ext>
            </a:extLst>
          </p:cNvPr>
          <p:cNvSpPr/>
          <p:nvPr/>
        </p:nvSpPr>
        <p:spPr>
          <a:xfrm>
            <a:off x="3673586" y="4182569"/>
            <a:ext cx="1702414" cy="237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标题 1">
            <a:extLst>
              <a:ext uri="{FF2B5EF4-FFF2-40B4-BE49-F238E27FC236}">
                <a16:creationId xmlns:a16="http://schemas.microsoft.com/office/drawing/2014/main" id="{2F59A08A-8651-7038-05E3-31DC0AD7F287}"/>
              </a:ext>
            </a:extLst>
          </p:cNvPr>
          <p:cNvSpPr txBox="1">
            <a:spLocks/>
          </p:cNvSpPr>
          <p:nvPr/>
        </p:nvSpPr>
        <p:spPr>
          <a:xfrm>
            <a:off x="360000" y="736682"/>
            <a:ext cx="7560000" cy="59096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5769D9DA-0E95-CDED-9F6D-08EAD84F83A6}"/>
              </a:ext>
            </a:extLst>
          </p:cNvPr>
          <p:cNvSpPr/>
          <p:nvPr/>
        </p:nvSpPr>
        <p:spPr>
          <a:xfrm>
            <a:off x="3108792" y="2300343"/>
            <a:ext cx="1547207" cy="191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63174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1FDD6-FD73-C919-6055-D8D67E37E7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A78A9DD-B512-DF27-F8C5-0BCD01C1CE77}"/>
              </a:ext>
            </a:extLst>
          </p:cNvPr>
          <p:cNvSpPr txBox="1"/>
          <p:nvPr/>
        </p:nvSpPr>
        <p:spPr>
          <a:xfrm>
            <a:off x="336000" y="1389967"/>
            <a:ext cx="11160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Thresholds?</a:t>
            </a:r>
          </a:p>
          <a:p>
            <a:endParaRPr lang="zh-CN" altLang="en-US" sz="2400" b="1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DD1602F-6360-BE44-94A5-6F671CFBAE3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AFCE20-F477-A086-CD66-55E2EFB3AF81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pic>
        <p:nvPicPr>
          <p:cNvPr id="14" name="内容占位符 7" descr="狗躺在地上&#10;&#10;描述已自动生成">
            <a:extLst>
              <a:ext uri="{FF2B5EF4-FFF2-40B4-BE49-F238E27FC236}">
                <a16:creationId xmlns:a16="http://schemas.microsoft.com/office/drawing/2014/main" id="{0068AF34-3495-2D4E-4B2F-9A1A6E9CA4A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00" y="1658003"/>
            <a:ext cx="1674640" cy="17627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B606A78-FE38-6E46-5B1C-F67337C53844}"/>
              </a:ext>
            </a:extLst>
          </p:cNvPr>
          <p:cNvSpPr txBox="1"/>
          <p:nvPr/>
        </p:nvSpPr>
        <p:spPr>
          <a:xfrm>
            <a:off x="3055556" y="3486038"/>
            <a:ext cx="51406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True Label: Eskimo Dog</a:t>
            </a:r>
          </a:p>
        </p:txBody>
      </p:sp>
      <p:pic>
        <p:nvPicPr>
          <p:cNvPr id="17" name="图片 16" descr="文本&#10;&#10;描述已自动生成">
            <a:extLst>
              <a:ext uri="{FF2B5EF4-FFF2-40B4-BE49-F238E27FC236}">
                <a16:creationId xmlns:a16="http://schemas.microsoft.com/office/drawing/2014/main" id="{B1B121D6-D134-CA50-2492-09907FE2839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39" r="27163"/>
          <a:stretch/>
        </p:blipFill>
        <p:spPr>
          <a:xfrm>
            <a:off x="5736000" y="1842062"/>
            <a:ext cx="3120982" cy="1552601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2B3557D-1B18-A0C8-231C-4A6E5C5E1360}"/>
              </a:ext>
            </a:extLst>
          </p:cNvPr>
          <p:cNvSpPr txBox="1"/>
          <p:nvPr/>
        </p:nvSpPr>
        <p:spPr>
          <a:xfrm>
            <a:off x="5724423" y="3518479"/>
            <a:ext cx="73989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Model Without Data Augmentation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D1ACC335-E788-AE42-9D01-A7AE2DB3F44B}"/>
              </a:ext>
            </a:extLst>
          </p:cNvPr>
          <p:cNvSpPr txBox="1"/>
          <p:nvPr/>
        </p:nvSpPr>
        <p:spPr>
          <a:xfrm>
            <a:off x="5625868" y="1213009"/>
            <a:ext cx="61395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How to determine whether the probability is convincing enough?</a:t>
            </a:r>
          </a:p>
          <a:p>
            <a:r>
              <a:rPr lang="en-US" altLang="zh-CN" sz="1400" b="1" dirty="0">
                <a:solidFill>
                  <a:srgbClr val="FF0000"/>
                </a:solidFill>
              </a:rPr>
              <a:t>How to determine the object belongs to the dataset (OOD Detection)?</a:t>
            </a:r>
          </a:p>
        </p:txBody>
      </p:sp>
      <p:cxnSp>
        <p:nvCxnSpPr>
          <p:cNvPr id="43" name="连接符: 肘形 42">
            <a:extLst>
              <a:ext uri="{FF2B5EF4-FFF2-40B4-BE49-F238E27FC236}">
                <a16:creationId xmlns:a16="http://schemas.microsoft.com/office/drawing/2014/main" id="{F8E548E3-708F-F4C2-1F57-2AD8BC219EAA}"/>
              </a:ext>
            </a:extLst>
          </p:cNvPr>
          <p:cNvCxnSpPr>
            <a:cxnSpLocks/>
            <a:endCxn id="42" idx="1"/>
          </p:cNvCxnSpPr>
          <p:nvPr/>
        </p:nvCxnSpPr>
        <p:spPr>
          <a:xfrm rot="16200000" flipV="1">
            <a:off x="5401435" y="1699052"/>
            <a:ext cx="475370" cy="26504"/>
          </a:xfrm>
          <a:prstGeom prst="bentConnector4">
            <a:avLst>
              <a:gd name="adj1" fmla="val 22484"/>
              <a:gd name="adj2" fmla="val 962511"/>
            </a:avLst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>
            <a:extLst>
              <a:ext uri="{FF2B5EF4-FFF2-40B4-BE49-F238E27FC236}">
                <a16:creationId xmlns:a16="http://schemas.microsoft.com/office/drawing/2014/main" id="{7BD5F885-9899-9957-AFB4-A706E33D1A49}"/>
              </a:ext>
            </a:extLst>
          </p:cNvPr>
          <p:cNvSpPr/>
          <p:nvPr/>
        </p:nvSpPr>
        <p:spPr>
          <a:xfrm>
            <a:off x="5761957" y="1870247"/>
            <a:ext cx="1702414" cy="2377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标题 1">
            <a:extLst>
              <a:ext uri="{FF2B5EF4-FFF2-40B4-BE49-F238E27FC236}">
                <a16:creationId xmlns:a16="http://schemas.microsoft.com/office/drawing/2014/main" id="{E00E60E4-65E6-7965-EE28-3AAE0BF703C3}"/>
              </a:ext>
            </a:extLst>
          </p:cNvPr>
          <p:cNvSpPr txBox="1">
            <a:spLocks/>
          </p:cNvSpPr>
          <p:nvPr/>
        </p:nvSpPr>
        <p:spPr>
          <a:xfrm>
            <a:off x="360000" y="736682"/>
            <a:ext cx="7560000" cy="59096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4FE7DCA-2E6A-C6E2-A7D2-18712F62982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40008"/>
          <a:stretch/>
        </p:blipFill>
        <p:spPr>
          <a:xfrm>
            <a:off x="1868687" y="3889341"/>
            <a:ext cx="811756" cy="731218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19C2735-7875-73A8-F5AA-00FE7FFDE77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2042480" y="4086236"/>
            <a:ext cx="811756" cy="731218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32EB9AFD-38E1-B50B-4388-722720217A3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Blur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2214128" y="4297495"/>
            <a:ext cx="811756" cy="731218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9D70BC3F-333F-DAF0-0914-B9480F0C4AB1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FilmGrain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2404244" y="4515906"/>
            <a:ext cx="811756" cy="731218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760C62ED-F42C-5BF4-D32E-D68136AF2E55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GlowEdges/>
                    </a14:imgEffect>
                  </a14:imgLayer>
                </a14:imgProps>
              </a:ext>
            </a:extLst>
          </a:blip>
          <a:srcRect b="40008"/>
          <a:stretch/>
        </p:blipFill>
        <p:spPr>
          <a:xfrm>
            <a:off x="1950836" y="5465535"/>
            <a:ext cx="811756" cy="731218"/>
          </a:xfrm>
          <a:prstGeom prst="rect">
            <a:avLst/>
          </a:prstGeom>
        </p:spPr>
      </p:pic>
      <p:pic>
        <p:nvPicPr>
          <p:cNvPr id="44" name="Picture 2" descr="猫, 小猫, 宠物, 动物, 家猫, 宠物, 猫科动物, 坐着, 有趣的, 自然">
            <a:extLst>
              <a:ext uri="{FF2B5EF4-FFF2-40B4-BE49-F238E27FC236}">
                <a16:creationId xmlns:a16="http://schemas.microsoft.com/office/drawing/2014/main" id="{C89AE40E-16C3-C397-FB6E-AEAF8DB946D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760" r="27107" b="55247"/>
          <a:stretch/>
        </p:blipFill>
        <p:spPr bwMode="auto">
          <a:xfrm>
            <a:off x="2100346" y="5645989"/>
            <a:ext cx="811756" cy="7542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Picture 4" descr="大象, 放牧, 家庭, 小牛, 母亲和儿童, 厚皮动物, 大动物, 大型哺乳动物">
            <a:extLst>
              <a:ext uri="{FF2B5EF4-FFF2-40B4-BE49-F238E27FC236}">
                <a16:creationId xmlns:a16="http://schemas.microsoft.com/office/drawing/2014/main" id="{3B40290D-330F-6A58-5D97-02FE3CE9F9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54" t="30831" r="46547" b="38497"/>
          <a:stretch/>
        </p:blipFill>
        <p:spPr bwMode="auto">
          <a:xfrm>
            <a:off x="2345550" y="5872577"/>
            <a:ext cx="811756" cy="722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矩形: 圆角 46">
            <a:extLst>
              <a:ext uri="{FF2B5EF4-FFF2-40B4-BE49-F238E27FC236}">
                <a16:creationId xmlns:a16="http://schemas.microsoft.com/office/drawing/2014/main" id="{436A8523-1A67-A06C-CD44-C6A4908AFA34}"/>
              </a:ext>
            </a:extLst>
          </p:cNvPr>
          <p:cNvSpPr/>
          <p:nvPr/>
        </p:nvSpPr>
        <p:spPr>
          <a:xfrm>
            <a:off x="225026" y="4492557"/>
            <a:ext cx="1483933" cy="256004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/>
              <a:t>ID - Dataset </a:t>
            </a:r>
            <a:endParaRPr lang="zh-CN" altLang="en-US" sz="1600" dirty="0"/>
          </a:p>
        </p:txBody>
      </p: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9B395B1D-CB24-1F4B-7CBF-BD71B4268D25}"/>
              </a:ext>
            </a:extLst>
          </p:cNvPr>
          <p:cNvSpPr/>
          <p:nvPr/>
        </p:nvSpPr>
        <p:spPr>
          <a:xfrm>
            <a:off x="316060" y="5682704"/>
            <a:ext cx="1483933" cy="256004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/>
              <a:t>OOD - Dataset </a:t>
            </a:r>
            <a:endParaRPr lang="zh-CN" altLang="en-US" sz="1400" dirty="0"/>
          </a:p>
        </p:txBody>
      </p:sp>
      <p:pic>
        <p:nvPicPr>
          <p:cNvPr id="5122" name="Picture 2" descr="Energy-based Out-of-distribution Detection | Papers With Code">
            <a:extLst>
              <a:ext uri="{FF2B5EF4-FFF2-40B4-BE49-F238E27FC236}">
                <a16:creationId xmlns:a16="http://schemas.microsoft.com/office/drawing/2014/main" id="{1C7B5679-F6BB-64BD-382C-82805F190B1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97" b="17727"/>
          <a:stretch/>
        </p:blipFill>
        <p:spPr bwMode="auto">
          <a:xfrm>
            <a:off x="3677700" y="3926984"/>
            <a:ext cx="4794386" cy="2290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3" name="文本框 52">
            <a:extLst>
              <a:ext uri="{FF2B5EF4-FFF2-40B4-BE49-F238E27FC236}">
                <a16:creationId xmlns:a16="http://schemas.microsoft.com/office/drawing/2014/main" id="{547EAF37-F2C4-ED4A-277B-C56156938E9C}"/>
              </a:ext>
            </a:extLst>
          </p:cNvPr>
          <p:cNvSpPr txBox="1"/>
          <p:nvPr/>
        </p:nvSpPr>
        <p:spPr>
          <a:xfrm>
            <a:off x="5656207" y="6084116"/>
            <a:ext cx="180816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Energy Loss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2BEFBD12-93EA-95D1-BDF3-C501217AC48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737927" y="4663104"/>
            <a:ext cx="3402148" cy="1168040"/>
          </a:xfrm>
          <a:prstGeom prst="rect">
            <a:avLst/>
          </a:prstGeom>
        </p:spPr>
      </p:pic>
      <p:sp>
        <p:nvSpPr>
          <p:cNvPr id="61" name="文本框 60">
            <a:extLst>
              <a:ext uri="{FF2B5EF4-FFF2-40B4-BE49-F238E27FC236}">
                <a16:creationId xmlns:a16="http://schemas.microsoft.com/office/drawing/2014/main" id="{AE4D7C51-D07E-4720-A29A-63C2303E767B}"/>
              </a:ext>
            </a:extLst>
          </p:cNvPr>
          <p:cNvSpPr txBox="1"/>
          <p:nvPr/>
        </p:nvSpPr>
        <p:spPr>
          <a:xfrm>
            <a:off x="9454842" y="6049384"/>
            <a:ext cx="231056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Max </a:t>
            </a:r>
            <a:r>
              <a:rPr lang="en-US" altLang="zh-CN" sz="1400" b="1" dirty="0" err="1"/>
              <a:t>Softmax</a:t>
            </a:r>
            <a:r>
              <a:rPr lang="en-US" altLang="zh-CN" sz="1400" b="1" dirty="0"/>
              <a:t> Probability</a:t>
            </a:r>
          </a:p>
        </p:txBody>
      </p: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24838B6D-96A0-5974-AFAF-579F4ADC129F}"/>
              </a:ext>
            </a:extLst>
          </p:cNvPr>
          <p:cNvCxnSpPr/>
          <p:nvPr/>
        </p:nvCxnSpPr>
        <p:spPr>
          <a:xfrm>
            <a:off x="9123902" y="5189121"/>
            <a:ext cx="2732098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1773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331238-2541-0A3F-8EC5-A70C64AA3EE4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97945E48-D0AD-4191-95C7-745D6171D3A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601569C-27B7-6B3A-CD2C-1CE15FCA4C1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99BE7A-8131-6AA5-CF07-4CA515FAA179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25</a:t>
            </a:fld>
            <a:endParaRPr lang="de-DE"/>
          </a:p>
        </p:txBody>
      </p:sp>
      <p:pic>
        <p:nvPicPr>
          <p:cNvPr id="3074" name="Picture 2" descr="Alaskan Malamute | Description, Temperament, &amp; Facts | Britannica">
            <a:extLst>
              <a:ext uri="{FF2B5EF4-FFF2-40B4-BE49-F238E27FC236}">
                <a16:creationId xmlns:a16="http://schemas.microsoft.com/office/drawing/2014/main" id="{A7989FBE-6E17-D150-4AF7-93DAB3180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9284" y="2231431"/>
            <a:ext cx="2998189" cy="214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Understanding the Canadian Eskimo Dog | CKC">
            <a:extLst>
              <a:ext uri="{FF2B5EF4-FFF2-40B4-BE49-F238E27FC236}">
                <a16:creationId xmlns:a16="http://schemas.microsoft.com/office/drawing/2014/main" id="{3B71EB14-C11F-7389-6252-1F6D3FC92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2829" y="2231430"/>
            <a:ext cx="1555538" cy="2141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Siberian Husky | Characteristics, Overview, Temperament, &amp; Facts |  Britannica">
            <a:extLst>
              <a:ext uri="{FF2B5EF4-FFF2-40B4-BE49-F238E27FC236}">
                <a16:creationId xmlns:a16="http://schemas.microsoft.com/office/drawing/2014/main" id="{4833F896-A9BA-2BEF-8FA6-B2479F238E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3336" y="2198569"/>
            <a:ext cx="2998685" cy="2141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D4B23994-D34B-F619-616E-8C70EF783D0B}"/>
              </a:ext>
            </a:extLst>
          </p:cNvPr>
          <p:cNvSpPr txBox="1"/>
          <p:nvPr/>
        </p:nvSpPr>
        <p:spPr>
          <a:xfrm>
            <a:off x="1587252" y="4451488"/>
            <a:ext cx="248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Canadian Eskimo Dog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2B6BE7F-283B-6EA5-6EF7-5B54BD3A7483}"/>
              </a:ext>
            </a:extLst>
          </p:cNvPr>
          <p:cNvSpPr txBox="1"/>
          <p:nvPr/>
        </p:nvSpPr>
        <p:spPr>
          <a:xfrm>
            <a:off x="7798189" y="4384738"/>
            <a:ext cx="248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Siberian Husky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486B331A-0EB8-9938-1D13-F53E1D775740}"/>
              </a:ext>
            </a:extLst>
          </p:cNvPr>
          <p:cNvSpPr txBox="1"/>
          <p:nvPr/>
        </p:nvSpPr>
        <p:spPr>
          <a:xfrm>
            <a:off x="4330905" y="4451488"/>
            <a:ext cx="24806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/>
              <a:t>Alaskan Malamute</a:t>
            </a:r>
          </a:p>
        </p:txBody>
      </p:sp>
      <p:sp>
        <p:nvSpPr>
          <p:cNvPr id="18" name="标题 1">
            <a:extLst>
              <a:ext uri="{FF2B5EF4-FFF2-40B4-BE49-F238E27FC236}">
                <a16:creationId xmlns:a16="http://schemas.microsoft.com/office/drawing/2014/main" id="{198912FC-8BA3-8F83-BBDF-C2B071DD9606}"/>
              </a:ext>
            </a:extLst>
          </p:cNvPr>
          <p:cNvSpPr txBox="1">
            <a:spLocks/>
          </p:cNvSpPr>
          <p:nvPr/>
        </p:nvSpPr>
        <p:spPr>
          <a:xfrm>
            <a:off x="360000" y="736682"/>
            <a:ext cx="7560000" cy="590968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dirty="0"/>
              <a:t>Prediction</a:t>
            </a:r>
            <a:endParaRPr lang="zh-CN" altLang="en-US" dirty="0"/>
          </a:p>
        </p:txBody>
      </p:sp>
      <p:pic>
        <p:nvPicPr>
          <p:cNvPr id="19" name="Picture 14" descr="问题, 要求, 疑惑, 心理学, 恐惧, 不安全感, 人, 棍子人, 男人">
            <a:extLst>
              <a:ext uri="{FF2B5EF4-FFF2-40B4-BE49-F238E27FC236}">
                <a16:creationId xmlns:a16="http://schemas.microsoft.com/office/drawing/2014/main" id="{17795677-5129-F796-52AA-135FCCDE8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6000" y="4881397"/>
            <a:ext cx="1248000" cy="12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F5CF2D8F-A9A9-B25C-FD1B-6CE83B292FE6}"/>
              </a:ext>
            </a:extLst>
          </p:cNvPr>
          <p:cNvSpPr txBox="1"/>
          <p:nvPr/>
        </p:nvSpPr>
        <p:spPr>
          <a:xfrm>
            <a:off x="3936000" y="6129397"/>
            <a:ext cx="4320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solidFill>
                  <a:srgbClr val="FF0000"/>
                </a:solidFill>
              </a:rPr>
              <a:t>Even difficult for human experts sometimes!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2599380E-B95F-1CC5-6BB2-21D0D434D715}"/>
              </a:ext>
            </a:extLst>
          </p:cNvPr>
          <p:cNvSpPr txBox="1"/>
          <p:nvPr/>
        </p:nvSpPr>
        <p:spPr>
          <a:xfrm>
            <a:off x="336000" y="1389967"/>
            <a:ext cx="111600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 b="1" dirty="0"/>
              <a:t>Mistakes?</a:t>
            </a:r>
          </a:p>
          <a:p>
            <a:endParaRPr lang="zh-CN" altLang="en-US" sz="2400" b="1" dirty="0"/>
          </a:p>
        </p:txBody>
      </p:sp>
      <p:sp>
        <p:nvSpPr>
          <p:cNvPr id="22" name="思想气泡: 云 21">
            <a:extLst>
              <a:ext uri="{FF2B5EF4-FFF2-40B4-BE49-F238E27FC236}">
                <a16:creationId xmlns:a16="http://schemas.microsoft.com/office/drawing/2014/main" id="{D3A588B4-EF7C-E217-DF54-49C0DABE7EE3}"/>
              </a:ext>
            </a:extLst>
          </p:cNvPr>
          <p:cNvSpPr/>
          <p:nvPr/>
        </p:nvSpPr>
        <p:spPr>
          <a:xfrm>
            <a:off x="6002615" y="4837405"/>
            <a:ext cx="1173385" cy="606926"/>
          </a:xfrm>
          <a:prstGeom prst="cloudCallou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900" dirty="0"/>
              <a:t>Need more features!</a:t>
            </a:r>
            <a:endParaRPr lang="zh-CN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919362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5DB3711-5D05-6564-9B4E-316F1C3DA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CD5AC04-45A4-D069-DAD1-1C0780322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BDB3691-538C-93E9-0888-4A3942349B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26</a:t>
            </a:fld>
            <a:endParaRPr lang="de-DE" dirty="0"/>
          </a:p>
        </p:txBody>
      </p:sp>
      <p:sp>
        <p:nvSpPr>
          <p:cNvPr id="6" name="Titel 1">
            <a:extLst>
              <a:ext uri="{FF2B5EF4-FFF2-40B4-BE49-F238E27FC236}">
                <a16:creationId xmlns:a16="http://schemas.microsoft.com/office/drawing/2014/main" id="{252582B7-CA62-1287-BB14-9D81ECF649DE}"/>
              </a:ext>
            </a:extLst>
          </p:cNvPr>
          <p:cNvSpPr txBox="1">
            <a:spLocks/>
          </p:cNvSpPr>
          <p:nvPr/>
        </p:nvSpPr>
        <p:spPr>
          <a:xfrm>
            <a:off x="1416000" y="2838641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User interface &amp; project implementation</a:t>
            </a:r>
            <a:endParaRPr lang="de-DE" dirty="0"/>
          </a:p>
        </p:txBody>
      </p:sp>
      <p:sp>
        <p:nvSpPr>
          <p:cNvPr id="7" name="Untertitel 2">
            <a:extLst>
              <a:ext uri="{FF2B5EF4-FFF2-40B4-BE49-F238E27FC236}">
                <a16:creationId xmlns:a16="http://schemas.microsoft.com/office/drawing/2014/main" id="{9A285658-0F41-093D-44B5-E439C4DFF5EA}"/>
              </a:ext>
            </a:extLst>
          </p:cNvPr>
          <p:cNvSpPr txBox="1">
            <a:spLocks/>
          </p:cNvSpPr>
          <p:nvPr/>
        </p:nvSpPr>
        <p:spPr>
          <a:xfrm>
            <a:off x="-2544000" y="3544824"/>
            <a:ext cx="9360000" cy="1468800"/>
          </a:xfrm>
          <a:prstGeom prst="rect">
            <a:avLst/>
          </a:prstGeom>
        </p:spPr>
        <p:txBody>
          <a:bodyPr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en-US" altLang="zh-CN" dirty="0"/>
              <a:t>                                                                                                           </a:t>
            </a:r>
            <a:r>
              <a:rPr lang="en-US" altLang="zh-CN" dirty="0" err="1"/>
              <a:t>Xiaoyan</a:t>
            </a:r>
            <a:r>
              <a:rPr lang="en-US" altLang="zh-CN" dirty="0"/>
              <a:t> </a:t>
            </a:r>
            <a:r>
              <a:rPr lang="en-US" altLang="zh-CN" dirty="0" err="1"/>
              <a:t>Xue</a:t>
            </a:r>
            <a:endParaRPr lang="en-US" altLang="zh-CN" dirty="0"/>
          </a:p>
          <a:p>
            <a:endParaRPr lang="de-DE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B5B7DD3-A36F-53C9-818C-B18DF106B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06637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dirty="0"/>
              <a:t>Project structure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10AEF626-B753-E95D-8138-25A329B400B9}"/>
              </a:ext>
            </a:extLst>
          </p:cNvPr>
          <p:cNvSpPr/>
          <p:nvPr/>
        </p:nvSpPr>
        <p:spPr>
          <a:xfrm>
            <a:off x="359999" y="4194622"/>
            <a:ext cx="2286251" cy="201805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EDFEE19-D952-834E-659E-935EE06B04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21B0045-1B26-E602-31AE-F4AAD29EAFE1}"/>
              </a:ext>
            </a:extLst>
          </p:cNvPr>
          <p:cNvCxnSpPr/>
          <p:nvPr/>
        </p:nvCxnSpPr>
        <p:spPr>
          <a:xfrm>
            <a:off x="8256000" y="2474541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AB0027B-EB69-3E9D-683D-E21BAD821588}"/>
              </a:ext>
            </a:extLst>
          </p:cNvPr>
          <p:cNvCxnSpPr/>
          <p:nvPr/>
        </p:nvCxnSpPr>
        <p:spPr>
          <a:xfrm>
            <a:off x="2856000" y="2440313"/>
            <a:ext cx="0" cy="3686159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文本框 11">
            <a:extLst>
              <a:ext uri="{FF2B5EF4-FFF2-40B4-BE49-F238E27FC236}">
                <a16:creationId xmlns:a16="http://schemas.microsoft.com/office/drawing/2014/main" id="{F19941E5-098F-F6FD-0EEE-644BAFFF43CA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FF9DA0E-0B79-E63D-85D2-644E195321B6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79020908-39C2-1704-0179-BEBC02DC0395}"/>
              </a:ext>
            </a:extLst>
          </p:cNvPr>
          <p:cNvSpPr txBox="1"/>
          <p:nvPr/>
        </p:nvSpPr>
        <p:spPr>
          <a:xfrm>
            <a:off x="1002651" y="428880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30759186-2494-5273-3227-19D5A6F558CB}"/>
              </a:ext>
            </a:extLst>
          </p:cNvPr>
          <p:cNvSpPr/>
          <p:nvPr/>
        </p:nvSpPr>
        <p:spPr>
          <a:xfrm>
            <a:off x="625419" y="5193917"/>
            <a:ext cx="1755422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FDAC008B-2B97-1994-5AA9-ADC298F16565}"/>
              </a:ext>
            </a:extLst>
          </p:cNvPr>
          <p:cNvSpPr/>
          <p:nvPr/>
        </p:nvSpPr>
        <p:spPr>
          <a:xfrm>
            <a:off x="625793" y="5630232"/>
            <a:ext cx="1755048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3A2EB611-8A01-18B1-F6B3-59DDCE13AAE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242A2AF7-230E-8AEB-B870-C8A0460AC1E0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D235D15F-7BF6-7DBD-C4DE-4834886ECDAE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5DC0FDFE-780C-34C7-6016-6534F7BD2C55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73AFF484-0354-7DC5-2A1C-2FC95A6E9EA7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00E56C6E-5873-B6A7-B8C4-A535959E87DE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D106F5EF-4C77-58E1-B0A7-B4AC36664C0A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26A1256A-A143-51AB-ECDE-F445C463F08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0" name="矩形: 圆角 29">
            <a:extLst>
              <a:ext uri="{FF2B5EF4-FFF2-40B4-BE49-F238E27FC236}">
                <a16:creationId xmlns:a16="http://schemas.microsoft.com/office/drawing/2014/main" id="{9F1246C7-2BEA-CD63-A3D3-186B1089048D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3854D4BA-3D3C-F210-C8E7-E035C163EC00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D67F795-D73B-FD1D-59DE-D126652FB4DE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D61DC7E7-7EC7-3FDA-425B-C6190ABA5769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BEB1CE82-E230-78EF-0E41-EA5A0AEC4EDA}"/>
              </a:ext>
            </a:extLst>
          </p:cNvPr>
          <p:cNvSpPr/>
          <p:nvPr/>
        </p:nvSpPr>
        <p:spPr>
          <a:xfrm>
            <a:off x="625473" y="4737022"/>
            <a:ext cx="1755422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A0210FBB-352C-FFFB-B363-9F0C3A134711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F90862AD-6411-E4E0-80F0-F4CD8A1F2E77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B20DEBEC-8C60-DFB6-3CF3-78667081F08A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1" name="矩形: 圆角 40">
            <a:extLst>
              <a:ext uri="{FF2B5EF4-FFF2-40B4-BE49-F238E27FC236}">
                <a16:creationId xmlns:a16="http://schemas.microsoft.com/office/drawing/2014/main" id="{1F67B48F-1CB9-1173-3C93-BA8AEFA4645B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090FE42A-7AFD-CC1E-491E-0D9BBF01D32E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sz="3200" dirty="0"/>
              <a:t>T</a:t>
            </a:r>
            <a:r>
              <a:rPr lang="en-US" altLang="zh-CN" sz="3200" dirty="0" err="1"/>
              <a:t>ech</a:t>
            </a:r>
            <a:r>
              <a:rPr lang="en-US" altLang="zh-CN" sz="3200" dirty="0"/>
              <a:t> stacks</a:t>
            </a:r>
            <a:endParaRPr lang="de-DE" sz="3200" dirty="0"/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E78451BA-6898-1C5C-7002-2C235D3BFC6A}"/>
              </a:ext>
            </a:extLst>
          </p:cNvPr>
          <p:cNvSpPr/>
          <p:nvPr/>
        </p:nvSpPr>
        <p:spPr>
          <a:xfrm>
            <a:off x="322368" y="2713820"/>
            <a:ext cx="2323883" cy="1267692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2070B20-5543-6C21-EDF7-0A790E84EB50}"/>
              </a:ext>
            </a:extLst>
          </p:cNvPr>
          <p:cNvSpPr txBox="1"/>
          <p:nvPr/>
        </p:nvSpPr>
        <p:spPr>
          <a:xfrm>
            <a:off x="900594" y="2820007"/>
            <a:ext cx="11874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MATLAB</a:t>
            </a:r>
            <a:endParaRPr lang="zh-CN" altLang="en-US" b="1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D1AED301-3F2D-8B36-B866-24075F8C97BC}"/>
              </a:ext>
            </a:extLst>
          </p:cNvPr>
          <p:cNvSpPr/>
          <p:nvPr/>
        </p:nvSpPr>
        <p:spPr>
          <a:xfrm>
            <a:off x="425712" y="3283992"/>
            <a:ext cx="2107335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Batch Processor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43116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28</a:t>
            </a:fld>
            <a:endParaRPr lang="de-DE" dirty="0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 flow</a:t>
            </a:r>
            <a:endParaRPr lang="de-DE" sz="3200" dirty="0"/>
          </a:p>
        </p:txBody>
      </p:sp>
      <p:sp>
        <p:nvSpPr>
          <p:cNvPr id="7" name="Datumsplatzhalter 3">
            <a:extLst>
              <a:ext uri="{FF2B5EF4-FFF2-40B4-BE49-F238E27FC236}">
                <a16:creationId xmlns:a16="http://schemas.microsoft.com/office/drawing/2014/main" id="{10BDDD6D-0B13-5752-BA5E-766EBE3CE290}"/>
              </a:ext>
            </a:extLst>
          </p:cNvPr>
          <p:cNvSpPr txBox="1">
            <a:spLocks/>
          </p:cNvSpPr>
          <p:nvPr/>
        </p:nvSpPr>
        <p:spPr>
          <a:xfrm>
            <a:off x="360000" y="6558140"/>
            <a:ext cx="1439993" cy="180000"/>
          </a:xfrm>
          <a:prstGeom prst="rect">
            <a:avLst/>
          </a:prstGeom>
        </p:spPr>
        <p:txBody>
          <a:bodyPr vert="horz" lIns="0" tIns="45720" rIns="91440" bIns="45720" rtlCol="0" anchor="b" anchorCtr="0"/>
          <a:lstStyle>
            <a:defPPr>
              <a:defRPr lang="de-DE"/>
            </a:defPPr>
            <a:lvl1pPr marL="0" algn="l" defTabSz="914400" rtl="0" eaLnBrk="1" latinLnBrk="0" hangingPunct="1">
              <a:defRPr sz="800" kern="1200" spc="80" baseline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2B627DDD-82B9-48A8-B89B-3940DC576726}" type="datetime1">
              <a:rPr lang="de-DE" altLang="zh-CN" smtClean="0"/>
              <a:pPr/>
              <a:t>06.02.2024</a:t>
            </a:fld>
            <a:endParaRPr lang="de-DE" dirty="0"/>
          </a:p>
        </p:txBody>
      </p:sp>
      <p:sp>
        <p:nvSpPr>
          <p:cNvPr id="8" name="Foliennummernplatzhalter 5">
            <a:extLst>
              <a:ext uri="{FF2B5EF4-FFF2-40B4-BE49-F238E27FC236}">
                <a16:creationId xmlns:a16="http://schemas.microsoft.com/office/drawing/2014/main" id="{138A7152-C5F9-38E1-E90F-810AB13E6C2A}"/>
              </a:ext>
            </a:extLst>
          </p:cNvPr>
          <p:cNvSpPr txBox="1">
            <a:spLocks/>
          </p:cNvSpPr>
          <p:nvPr/>
        </p:nvSpPr>
        <p:spPr>
          <a:xfrm>
            <a:off x="10417905" y="6558140"/>
            <a:ext cx="1462304" cy="180000"/>
          </a:xfrm>
          <a:prstGeom prst="rect">
            <a:avLst/>
          </a:prstGeom>
        </p:spPr>
        <p:txBody>
          <a:bodyPr vert="horz" lIns="91440" tIns="45720" rIns="0" bIns="45720" rtlCol="0" anchor="b" anchorCtr="0"/>
          <a:lstStyle>
            <a:defPPr>
              <a:defRPr lang="de-DE"/>
            </a:defPPr>
            <a:lvl1pPr marL="0" algn="r" defTabSz="914400" rtl="0" eaLnBrk="1" latinLnBrk="0" hangingPunct="1">
              <a:defRPr sz="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D2F4C09-65E4-4AD7-8D55-83CBD210ED85}" type="slidenum">
              <a:rPr lang="de-DE" smtClean="0"/>
              <a:pPr/>
              <a:t>28</a:t>
            </a:fld>
            <a:endParaRPr lang="de-DE"/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EBFD96E6-9135-4797-4ABA-3DCC6CD7835B}"/>
              </a:ext>
            </a:extLst>
          </p:cNvPr>
          <p:cNvSpPr/>
          <p:nvPr/>
        </p:nvSpPr>
        <p:spPr>
          <a:xfrm>
            <a:off x="360000" y="2717012"/>
            <a:ext cx="2136000" cy="3495661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2CBC690-EE94-E874-185E-DCEF84795136}"/>
              </a:ext>
            </a:extLst>
          </p:cNvPr>
          <p:cNvSpPr txBox="1"/>
          <p:nvPr/>
        </p:nvSpPr>
        <p:spPr>
          <a:xfrm>
            <a:off x="5016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BACK-END</a:t>
            </a:r>
            <a:endParaRPr lang="zh-CN" altLang="en-US" b="1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EE4925E-D9F9-5A5F-CC81-160D2901BB24}"/>
              </a:ext>
            </a:extLst>
          </p:cNvPr>
          <p:cNvSpPr txBox="1"/>
          <p:nvPr/>
        </p:nvSpPr>
        <p:spPr>
          <a:xfrm>
            <a:off x="9336000" y="2105209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FRONT-END</a:t>
            </a:r>
            <a:endParaRPr lang="zh-CN" altLang="en-US" b="1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10664EFF-5823-2E63-6FD8-1F902CA295DC}"/>
              </a:ext>
            </a:extLst>
          </p:cNvPr>
          <p:cNvSpPr txBox="1"/>
          <p:nvPr/>
        </p:nvSpPr>
        <p:spPr>
          <a:xfrm>
            <a:off x="708000" y="2105209"/>
            <a:ext cx="144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DATABASE</a:t>
            </a:r>
            <a:endParaRPr lang="zh-CN" altLang="en-US" b="1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2A671DE-84E5-DAB1-59F6-511C7FD4A9CE}"/>
              </a:ext>
            </a:extLst>
          </p:cNvPr>
          <p:cNvSpPr txBox="1"/>
          <p:nvPr/>
        </p:nvSpPr>
        <p:spPr>
          <a:xfrm>
            <a:off x="850743" y="2830398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MYSQL</a:t>
            </a:r>
            <a:endParaRPr lang="zh-CN" altLang="en-US" b="1" dirty="0"/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DB337628-1F4D-FB28-4324-53060A7E1618}"/>
              </a:ext>
            </a:extLst>
          </p:cNvPr>
          <p:cNvSpPr/>
          <p:nvPr/>
        </p:nvSpPr>
        <p:spPr>
          <a:xfrm>
            <a:off x="606101" y="4073006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AC42664-489D-24F8-16EB-68A166740769}"/>
              </a:ext>
            </a:extLst>
          </p:cNvPr>
          <p:cNvSpPr/>
          <p:nvPr/>
        </p:nvSpPr>
        <p:spPr>
          <a:xfrm>
            <a:off x="606101" y="4707653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C36036A1-C64C-F609-B070-A5007DED59BB}"/>
              </a:ext>
            </a:extLst>
          </p:cNvPr>
          <p:cNvSpPr/>
          <p:nvPr/>
        </p:nvSpPr>
        <p:spPr>
          <a:xfrm>
            <a:off x="597175" y="5319456"/>
            <a:ext cx="1538826" cy="369332"/>
          </a:xfrm>
          <a:prstGeom prst="roundRect">
            <a:avLst/>
          </a:prstGeom>
          <a:solidFill>
            <a:schemeClr val="accent4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User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矩形: 圆角 21">
            <a:extLst>
              <a:ext uri="{FF2B5EF4-FFF2-40B4-BE49-F238E27FC236}">
                <a16:creationId xmlns:a16="http://schemas.microsoft.com/office/drawing/2014/main" id="{BA40B6A2-A616-AC93-9BF3-D965C31B4E8E}"/>
              </a:ext>
            </a:extLst>
          </p:cNvPr>
          <p:cNvSpPr/>
          <p:nvPr/>
        </p:nvSpPr>
        <p:spPr>
          <a:xfrm>
            <a:off x="3168035" y="2717014"/>
            <a:ext cx="4751966" cy="171629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4784C62B-AFD8-8CB1-5C2D-EF951EA76B1C}"/>
              </a:ext>
            </a:extLst>
          </p:cNvPr>
          <p:cNvSpPr/>
          <p:nvPr/>
        </p:nvSpPr>
        <p:spPr>
          <a:xfrm>
            <a:off x="8731106" y="2609794"/>
            <a:ext cx="1429321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HTML5</a:t>
            </a:r>
            <a:endParaRPr lang="zh-CN" altLang="en-US" dirty="0"/>
          </a:p>
        </p:txBody>
      </p:sp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728F5751-7A1F-C83F-674C-F4A80B212040}"/>
              </a:ext>
            </a:extLst>
          </p:cNvPr>
          <p:cNvSpPr/>
          <p:nvPr/>
        </p:nvSpPr>
        <p:spPr>
          <a:xfrm>
            <a:off x="10333078" y="2576322"/>
            <a:ext cx="1245844" cy="525068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CSS3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40B258CE-4765-C8AF-5386-0DD594916CFA}"/>
              </a:ext>
            </a:extLst>
          </p:cNvPr>
          <p:cNvSpPr/>
          <p:nvPr/>
        </p:nvSpPr>
        <p:spPr>
          <a:xfrm>
            <a:off x="8705830" y="3261373"/>
            <a:ext cx="3015165" cy="2951299"/>
          </a:xfrm>
          <a:prstGeom prst="round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JavaScript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422018C3-DB19-AF8A-E5D9-9142244DA89A}"/>
              </a:ext>
            </a:extLst>
          </p:cNvPr>
          <p:cNvSpPr/>
          <p:nvPr/>
        </p:nvSpPr>
        <p:spPr>
          <a:xfrm>
            <a:off x="8869220" y="3871457"/>
            <a:ext cx="2709701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React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2C801418-0FFF-0593-8889-64076359FB63}"/>
              </a:ext>
            </a:extLst>
          </p:cNvPr>
          <p:cNvSpPr/>
          <p:nvPr/>
        </p:nvSpPr>
        <p:spPr>
          <a:xfrm>
            <a:off x="8881385" y="4377030"/>
            <a:ext cx="2715380" cy="34032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Node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765DD9F3-0683-EE45-E0E8-E1C4414D10B5}"/>
              </a:ext>
            </a:extLst>
          </p:cNvPr>
          <p:cNvSpPr/>
          <p:nvPr/>
        </p:nvSpPr>
        <p:spPr>
          <a:xfrm>
            <a:off x="8881385" y="4834616"/>
            <a:ext cx="2704514" cy="360971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Umi</a:t>
            </a:r>
            <a:endParaRPr lang="zh-CN" altLang="en-US" dirty="0"/>
          </a:p>
        </p:txBody>
      </p:sp>
      <p:sp>
        <p:nvSpPr>
          <p:cNvPr id="31" name="矩形: 圆角 30">
            <a:extLst>
              <a:ext uri="{FF2B5EF4-FFF2-40B4-BE49-F238E27FC236}">
                <a16:creationId xmlns:a16="http://schemas.microsoft.com/office/drawing/2014/main" id="{D042BA5C-F51E-4A45-6B57-EFAD1BC2AD68}"/>
              </a:ext>
            </a:extLst>
          </p:cNvPr>
          <p:cNvSpPr/>
          <p:nvPr/>
        </p:nvSpPr>
        <p:spPr>
          <a:xfrm>
            <a:off x="8870519" y="5340815"/>
            <a:ext cx="2710839" cy="380709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Ant Design</a:t>
            </a:r>
            <a:endParaRPr lang="zh-CN" altLang="en-US" dirty="0"/>
          </a:p>
        </p:txBody>
      </p:sp>
      <p:sp>
        <p:nvSpPr>
          <p:cNvPr id="33" name="矩形: 圆角 32">
            <a:extLst>
              <a:ext uri="{FF2B5EF4-FFF2-40B4-BE49-F238E27FC236}">
                <a16:creationId xmlns:a16="http://schemas.microsoft.com/office/drawing/2014/main" id="{332F07F7-F545-F542-B620-4CE659EB22B1}"/>
              </a:ext>
            </a:extLst>
          </p:cNvPr>
          <p:cNvSpPr/>
          <p:nvPr/>
        </p:nvSpPr>
        <p:spPr>
          <a:xfrm>
            <a:off x="3482945" y="3786579"/>
            <a:ext cx="1893056" cy="411048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SpringBoot</a:t>
            </a:r>
            <a:endParaRPr lang="zh-CN" altLang="en-US" dirty="0"/>
          </a:p>
        </p:txBody>
      </p:sp>
      <p:sp>
        <p:nvSpPr>
          <p:cNvPr id="35" name="矩形: 圆角 34">
            <a:extLst>
              <a:ext uri="{FF2B5EF4-FFF2-40B4-BE49-F238E27FC236}">
                <a16:creationId xmlns:a16="http://schemas.microsoft.com/office/drawing/2014/main" id="{36C76A91-B059-9643-BC9B-573353C06D19}"/>
              </a:ext>
            </a:extLst>
          </p:cNvPr>
          <p:cNvSpPr/>
          <p:nvPr/>
        </p:nvSpPr>
        <p:spPr>
          <a:xfrm>
            <a:off x="3476159" y="3211184"/>
            <a:ext cx="1923222" cy="395122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Swagger</a:t>
            </a:r>
            <a:endParaRPr lang="zh-CN" altLang="en-US" dirty="0"/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E2812259-9609-F140-3819-72E4F7D1A29B}"/>
              </a:ext>
            </a:extLst>
          </p:cNvPr>
          <p:cNvSpPr/>
          <p:nvPr/>
        </p:nvSpPr>
        <p:spPr>
          <a:xfrm>
            <a:off x="5585748" y="3783526"/>
            <a:ext cx="1950252" cy="41715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MyBatis</a:t>
            </a:r>
            <a:endParaRPr lang="zh-CN" altLang="en-US" dirty="0"/>
          </a:p>
        </p:txBody>
      </p:sp>
      <p:sp>
        <p:nvSpPr>
          <p:cNvPr id="37" name="矩形: 圆角 36">
            <a:extLst>
              <a:ext uri="{FF2B5EF4-FFF2-40B4-BE49-F238E27FC236}">
                <a16:creationId xmlns:a16="http://schemas.microsoft.com/office/drawing/2014/main" id="{5C52B1BA-4C44-F9DB-E2DA-8A04111D0222}"/>
              </a:ext>
            </a:extLst>
          </p:cNvPr>
          <p:cNvSpPr/>
          <p:nvPr/>
        </p:nvSpPr>
        <p:spPr>
          <a:xfrm>
            <a:off x="5585748" y="3275027"/>
            <a:ext cx="1926251" cy="387263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Redis</a:t>
            </a:r>
            <a:endParaRPr lang="zh-CN" altLang="en-US" dirty="0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1846199-6423-8021-2F7A-FF22BDEBF53A}"/>
              </a:ext>
            </a:extLst>
          </p:cNvPr>
          <p:cNvSpPr/>
          <p:nvPr/>
        </p:nvSpPr>
        <p:spPr>
          <a:xfrm>
            <a:off x="606101" y="3468658"/>
            <a:ext cx="15299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9DBAC1C8-55FC-152B-32D8-CE488AAACBA8}"/>
              </a:ext>
            </a:extLst>
          </p:cNvPr>
          <p:cNvSpPr/>
          <p:nvPr/>
        </p:nvSpPr>
        <p:spPr>
          <a:xfrm>
            <a:off x="3166811" y="4613576"/>
            <a:ext cx="4778378" cy="1599097"/>
          </a:xfrm>
          <a:prstGeom prst="roundRect">
            <a:avLst/>
          </a:prstGeom>
          <a:solidFill>
            <a:srgbClr val="D2C8F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Python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0" name="矩形: 圆角 39">
            <a:extLst>
              <a:ext uri="{FF2B5EF4-FFF2-40B4-BE49-F238E27FC236}">
                <a16:creationId xmlns:a16="http://schemas.microsoft.com/office/drawing/2014/main" id="{7054D420-5C53-A298-EEAE-A4BE0FECB5A6}"/>
              </a:ext>
            </a:extLst>
          </p:cNvPr>
          <p:cNvSpPr/>
          <p:nvPr/>
        </p:nvSpPr>
        <p:spPr>
          <a:xfrm>
            <a:off x="3482945" y="5119486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Tensorflow</a:t>
            </a:r>
            <a:endParaRPr lang="zh-CN" altLang="en-US" dirty="0"/>
          </a:p>
        </p:txBody>
      </p:sp>
      <p:sp>
        <p:nvSpPr>
          <p:cNvPr id="42" name="矩形: 圆角 41">
            <a:extLst>
              <a:ext uri="{FF2B5EF4-FFF2-40B4-BE49-F238E27FC236}">
                <a16:creationId xmlns:a16="http://schemas.microsoft.com/office/drawing/2014/main" id="{B61AAFA5-7A93-5634-7D95-407F0337615C}"/>
              </a:ext>
            </a:extLst>
          </p:cNvPr>
          <p:cNvSpPr/>
          <p:nvPr/>
        </p:nvSpPr>
        <p:spPr>
          <a:xfrm>
            <a:off x="5585748" y="5131756"/>
            <a:ext cx="1950252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/>
              <a:t>Numpy</a:t>
            </a:r>
            <a:endParaRPr lang="zh-CN" altLang="en-US" dirty="0"/>
          </a:p>
        </p:txBody>
      </p:sp>
      <p:sp>
        <p:nvSpPr>
          <p:cNvPr id="43" name="矩形: 圆角 42">
            <a:extLst>
              <a:ext uri="{FF2B5EF4-FFF2-40B4-BE49-F238E27FC236}">
                <a16:creationId xmlns:a16="http://schemas.microsoft.com/office/drawing/2014/main" id="{A6A1DCCA-FFBC-470D-5768-4C107C894984}"/>
              </a:ext>
            </a:extLst>
          </p:cNvPr>
          <p:cNvSpPr/>
          <p:nvPr/>
        </p:nvSpPr>
        <p:spPr>
          <a:xfrm>
            <a:off x="3482944" y="5666080"/>
            <a:ext cx="1893055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Matplotlib</a:t>
            </a:r>
            <a:endParaRPr lang="zh-CN" altLang="en-US" dirty="0"/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E06D1BC4-6474-F94F-79B6-CF510830E5D3}"/>
              </a:ext>
            </a:extLst>
          </p:cNvPr>
          <p:cNvSpPr/>
          <p:nvPr/>
        </p:nvSpPr>
        <p:spPr>
          <a:xfrm>
            <a:off x="5585747" y="5662345"/>
            <a:ext cx="1950251" cy="41168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Scikit-learn</a:t>
            </a:r>
            <a:endParaRPr lang="zh-CN" altLang="en-US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9355CB04-2E7A-E400-C07A-EF0C197BEAD9}"/>
              </a:ext>
            </a:extLst>
          </p:cNvPr>
          <p:cNvGrpSpPr/>
          <p:nvPr/>
        </p:nvGrpSpPr>
        <p:grpSpPr>
          <a:xfrm>
            <a:off x="7672554" y="3412446"/>
            <a:ext cx="2472716" cy="403511"/>
            <a:chOff x="7672554" y="3412446"/>
            <a:chExt cx="2472716" cy="403511"/>
          </a:xfrm>
        </p:grpSpPr>
        <p:cxnSp>
          <p:nvCxnSpPr>
            <p:cNvPr id="51" name="直接箭头连接符 50">
              <a:extLst>
                <a:ext uri="{FF2B5EF4-FFF2-40B4-BE49-F238E27FC236}">
                  <a16:creationId xmlns:a16="http://schemas.microsoft.com/office/drawing/2014/main" id="{75E21836-330E-626E-3B11-AEF6DE9F64B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92F0A14A-425E-7475-40FF-5976862642EC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1. HTML  Request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E35E0D3C-B350-8B55-EAFB-98CACD79B701}"/>
              </a:ext>
            </a:extLst>
          </p:cNvPr>
          <p:cNvGrpSpPr/>
          <p:nvPr/>
        </p:nvGrpSpPr>
        <p:grpSpPr>
          <a:xfrm>
            <a:off x="2117110" y="2943241"/>
            <a:ext cx="2472716" cy="403511"/>
            <a:chOff x="7672554" y="3412446"/>
            <a:chExt cx="2472716" cy="403511"/>
          </a:xfrm>
        </p:grpSpPr>
        <p:cxnSp>
          <p:nvCxnSpPr>
            <p:cNvPr id="56" name="直接箭头连接符 55">
              <a:extLst>
                <a:ext uri="{FF2B5EF4-FFF2-40B4-BE49-F238E27FC236}">
                  <a16:creationId xmlns:a16="http://schemas.microsoft.com/office/drawing/2014/main" id="{E10A8ECA-C8BD-9ED7-2386-ECBACCCAE10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789220" y="3412446"/>
              <a:ext cx="1080000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35AE66F8-D598-40B9-8094-D3D64696E23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2. MYSQL Query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02980464-7AC8-DB61-6F82-BE63BF252B1A}"/>
              </a:ext>
            </a:extLst>
          </p:cNvPr>
          <p:cNvGrpSpPr/>
          <p:nvPr/>
        </p:nvGrpSpPr>
        <p:grpSpPr>
          <a:xfrm>
            <a:off x="2148000" y="4727371"/>
            <a:ext cx="2472716" cy="575881"/>
            <a:chOff x="7670751" y="3396665"/>
            <a:chExt cx="2472716" cy="575881"/>
          </a:xfrm>
        </p:grpSpPr>
        <p:cxnSp>
          <p:nvCxnSpPr>
            <p:cNvPr id="59" name="直接箭头连接符 58">
              <a:extLst>
                <a:ext uri="{FF2B5EF4-FFF2-40B4-BE49-F238E27FC236}">
                  <a16:creationId xmlns:a16="http://schemas.microsoft.com/office/drawing/2014/main" id="{F4B6066B-09B9-453E-C29F-6008902280DA}"/>
                </a:ext>
              </a:extLst>
            </p:cNvPr>
            <p:cNvCxnSpPr>
              <a:cxnSpLocks/>
            </p:cNvCxnSpPr>
            <p:nvPr/>
          </p:nvCxnSpPr>
          <p:spPr>
            <a:xfrm>
              <a:off x="7877863" y="3396665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72F25319-D98E-C5EC-9964-878C430756DC}"/>
                </a:ext>
              </a:extLst>
            </p:cNvPr>
            <p:cNvSpPr txBox="1"/>
            <p:nvPr/>
          </p:nvSpPr>
          <p:spPr>
            <a:xfrm>
              <a:off x="7670751" y="3510881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3. Invoke Python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Classifier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B54865C1-AC81-9DA2-0C2C-3C8F36F5AA8E}"/>
              </a:ext>
            </a:extLst>
          </p:cNvPr>
          <p:cNvGrpSpPr/>
          <p:nvPr/>
        </p:nvGrpSpPr>
        <p:grpSpPr>
          <a:xfrm>
            <a:off x="2152801" y="5721524"/>
            <a:ext cx="2472716" cy="547710"/>
            <a:chOff x="7672554" y="3452913"/>
            <a:chExt cx="2472716" cy="547710"/>
          </a:xfrm>
        </p:grpSpPr>
        <p:cxnSp>
          <p:nvCxnSpPr>
            <p:cNvPr id="63" name="直接箭头连接符 62">
              <a:extLst>
                <a:ext uri="{FF2B5EF4-FFF2-40B4-BE49-F238E27FC236}">
                  <a16:creationId xmlns:a16="http://schemas.microsoft.com/office/drawing/2014/main" id="{9F02CE4D-0934-C4D6-2747-26A02CC342A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20220" y="3452913"/>
              <a:ext cx="927651" cy="7703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6F9829CC-97D6-C07F-8EA6-C768A4AEB00B}"/>
                </a:ext>
              </a:extLst>
            </p:cNvPr>
            <p:cNvSpPr txBox="1"/>
            <p:nvPr/>
          </p:nvSpPr>
          <p:spPr>
            <a:xfrm>
              <a:off x="7672554" y="3538958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4.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Class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F70FB066-210E-0F50-06EC-3DC242590D67}"/>
              </a:ext>
            </a:extLst>
          </p:cNvPr>
          <p:cNvGrpSpPr/>
          <p:nvPr/>
        </p:nvGrpSpPr>
        <p:grpSpPr>
          <a:xfrm>
            <a:off x="2139944" y="3848920"/>
            <a:ext cx="2472716" cy="556877"/>
            <a:chOff x="7641658" y="3503990"/>
            <a:chExt cx="2472716" cy="556877"/>
          </a:xfrm>
        </p:grpSpPr>
        <p:cxnSp>
          <p:nvCxnSpPr>
            <p:cNvPr id="70" name="直接箭头连接符 69">
              <a:extLst>
                <a:ext uri="{FF2B5EF4-FFF2-40B4-BE49-F238E27FC236}">
                  <a16:creationId xmlns:a16="http://schemas.microsoft.com/office/drawing/2014/main" id="{52A7D9E6-2B86-4B9B-21D0-DA91CEBD5F39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4A11A471-B8FC-6ADD-E587-FDF0AF452F25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5. Predicted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Breed 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14FEFB56-CE46-60F8-51FE-930A04B6C096}"/>
              </a:ext>
            </a:extLst>
          </p:cNvPr>
          <p:cNvGrpSpPr/>
          <p:nvPr/>
        </p:nvGrpSpPr>
        <p:grpSpPr>
          <a:xfrm>
            <a:off x="7714561" y="4242395"/>
            <a:ext cx="2472716" cy="556877"/>
            <a:chOff x="7641658" y="3503990"/>
            <a:chExt cx="2472716" cy="556877"/>
          </a:xfrm>
        </p:grpSpPr>
        <p:cxnSp>
          <p:nvCxnSpPr>
            <p:cNvPr id="77" name="直接箭头连接符 76">
              <a:extLst>
                <a:ext uri="{FF2B5EF4-FFF2-40B4-BE49-F238E27FC236}">
                  <a16:creationId xmlns:a16="http://schemas.microsoft.com/office/drawing/2014/main" id="{E0850A95-020F-EC70-8001-49E32E29E1BB}"/>
                </a:ext>
              </a:extLst>
            </p:cNvPr>
            <p:cNvCxnSpPr>
              <a:cxnSpLocks/>
            </p:cNvCxnSpPr>
            <p:nvPr/>
          </p:nvCxnSpPr>
          <p:spPr>
            <a:xfrm>
              <a:off x="7847154" y="3503990"/>
              <a:ext cx="963333" cy="0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E1DA115E-5A8B-79FE-074E-AD6DF847BDA9}"/>
                </a:ext>
              </a:extLst>
            </p:cNvPr>
            <p:cNvSpPr txBox="1"/>
            <p:nvPr/>
          </p:nvSpPr>
          <p:spPr>
            <a:xfrm>
              <a:off x="7641658" y="3599202"/>
              <a:ext cx="24727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>
                  <a:solidFill>
                    <a:srgbClr val="C00000"/>
                  </a:solidFill>
                </a:rPr>
                <a:t>6. Display </a:t>
              </a:r>
            </a:p>
            <a:p>
              <a:r>
                <a:rPr lang="en-US" altLang="zh-CN" sz="1200" b="1" dirty="0">
                  <a:solidFill>
                    <a:srgbClr val="C00000"/>
                  </a:solidFill>
                </a:rPr>
                <a:t>Information</a:t>
              </a:r>
              <a:endParaRPr lang="zh-CN" altLang="en-US" sz="1200" b="1" dirty="0">
                <a:solidFill>
                  <a:srgbClr val="C0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92881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29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database</a:t>
            </a:r>
            <a:endParaRPr lang="de-DE" sz="3200" dirty="0"/>
          </a:p>
        </p:txBody>
      </p:sp>
      <p:pic>
        <p:nvPicPr>
          <p:cNvPr id="36" name="图片 35">
            <a:extLst>
              <a:ext uri="{FF2B5EF4-FFF2-40B4-BE49-F238E27FC236}">
                <a16:creationId xmlns:a16="http://schemas.microsoft.com/office/drawing/2014/main" id="{55033F04-4E0D-556A-CFC0-A922B29B4D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5" y="2994662"/>
            <a:ext cx="3179012" cy="2047875"/>
          </a:xfrm>
          <a:prstGeom prst="rect">
            <a:avLst/>
          </a:prstGeom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91BBE61C-3D9E-8C8F-4585-4015B1F68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96988" y="3429781"/>
            <a:ext cx="3179012" cy="1015081"/>
          </a:xfrm>
          <a:prstGeom prst="rect">
            <a:avLst/>
          </a:prstGeom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0C02E5A4-349B-6C47-6092-BF3004AA07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500" y="3042935"/>
            <a:ext cx="4086225" cy="2047875"/>
          </a:xfrm>
          <a:prstGeom prst="rect">
            <a:avLst/>
          </a:prstGeom>
        </p:spPr>
      </p:pic>
      <p:cxnSp>
        <p:nvCxnSpPr>
          <p:cNvPr id="37" name="连接符: 肘形 36">
            <a:extLst>
              <a:ext uri="{FF2B5EF4-FFF2-40B4-BE49-F238E27FC236}">
                <a16:creationId xmlns:a16="http://schemas.microsoft.com/office/drawing/2014/main" id="{3283D9FD-D120-692C-7CE3-B69FBE7B0954}"/>
              </a:ext>
            </a:extLst>
          </p:cNvPr>
          <p:cNvCxnSpPr>
            <a:cxnSpLocks/>
          </p:cNvCxnSpPr>
          <p:nvPr/>
        </p:nvCxnSpPr>
        <p:spPr>
          <a:xfrm>
            <a:off x="3229630" y="3646895"/>
            <a:ext cx="824501" cy="720000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连接符: 肘形 44">
            <a:extLst>
              <a:ext uri="{FF2B5EF4-FFF2-40B4-BE49-F238E27FC236}">
                <a16:creationId xmlns:a16="http://schemas.microsoft.com/office/drawing/2014/main" id="{AF67795F-687C-9A05-94E5-E8E818F3546F}"/>
              </a:ext>
            </a:extLst>
          </p:cNvPr>
          <p:cNvCxnSpPr>
            <a:cxnSpLocks/>
          </p:cNvCxnSpPr>
          <p:nvPr/>
        </p:nvCxnSpPr>
        <p:spPr>
          <a:xfrm flipV="1">
            <a:off x="7109319" y="3789000"/>
            <a:ext cx="891181" cy="41056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20AC64C0-28C5-A2A0-2FCE-FBA69899D068}"/>
              </a:ext>
            </a:extLst>
          </p:cNvPr>
          <p:cNvSpPr/>
          <p:nvPr/>
        </p:nvSpPr>
        <p:spPr>
          <a:xfrm>
            <a:off x="868687" y="2469965"/>
            <a:ext cx="2006728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Breed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DBDAAA9A-C4CB-7BF9-BF3F-215B7FDB1B47}"/>
              </a:ext>
            </a:extLst>
          </p:cNvPr>
          <p:cNvSpPr/>
          <p:nvPr/>
        </p:nvSpPr>
        <p:spPr>
          <a:xfrm>
            <a:off x="4821016" y="2869706"/>
            <a:ext cx="1629548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F88682D8-6EEA-EB19-2090-6E2A8DBE5FD4}"/>
              </a:ext>
            </a:extLst>
          </p:cNvPr>
          <p:cNvSpPr/>
          <p:nvPr/>
        </p:nvSpPr>
        <p:spPr>
          <a:xfrm>
            <a:off x="9248734" y="2500374"/>
            <a:ext cx="1672500" cy="369332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Record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6976B1AA-3E8A-8BA7-B7F2-37A9E2C7DD91}"/>
              </a:ext>
            </a:extLst>
          </p:cNvPr>
          <p:cNvSpPr txBox="1"/>
          <p:nvPr/>
        </p:nvSpPr>
        <p:spPr>
          <a:xfrm>
            <a:off x="284500" y="5277118"/>
            <a:ext cx="3855500" cy="954107"/>
          </a:xfrm>
          <a:prstGeom prst="rect">
            <a:avLst/>
          </a:prstGeom>
          <a:noFill/>
          <a:ln w="28575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Stored basic breed information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Can be added/updated with more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Link for Wikipedia needs auto-checking regularly.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764D2A6-A313-9880-0F94-86FF56B76084}"/>
              </a:ext>
            </a:extLst>
          </p:cNvPr>
          <p:cNvSpPr txBox="1"/>
          <p:nvPr/>
        </p:nvSpPr>
        <p:spPr>
          <a:xfrm>
            <a:off x="7977968" y="5313655"/>
            <a:ext cx="4214032" cy="307777"/>
          </a:xfrm>
          <a:prstGeom prst="rect">
            <a:avLst/>
          </a:prstGeom>
          <a:noFill/>
          <a:ln w="28575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Stored record information which user inputs.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0177327D-DB93-9325-CC6D-EE06ED0EF7B0}"/>
              </a:ext>
            </a:extLst>
          </p:cNvPr>
          <p:cNvSpPr txBox="1"/>
          <p:nvPr/>
        </p:nvSpPr>
        <p:spPr>
          <a:xfrm>
            <a:off x="3780747" y="4565483"/>
            <a:ext cx="3855500" cy="738664"/>
          </a:xfrm>
          <a:prstGeom prst="rect">
            <a:avLst/>
          </a:prstGeom>
          <a:noFill/>
          <a:ln w="28575" cap="rnd"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Stored model prediction results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 dirty="0"/>
              <a:t>Connected with Breed and Record table with breed.id and record.id</a:t>
            </a:r>
          </a:p>
        </p:txBody>
      </p:sp>
    </p:spTree>
    <p:extLst>
      <p:ext uri="{BB962C8B-B14F-4D97-AF65-F5344CB8AC3E}">
        <p14:creationId xmlns:p14="http://schemas.microsoft.com/office/powerpoint/2010/main" val="117155893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: 圆角 31">
            <a:extLst>
              <a:ext uri="{FF2B5EF4-FFF2-40B4-BE49-F238E27FC236}">
                <a16:creationId xmlns:a16="http://schemas.microsoft.com/office/drawing/2014/main" id="{69551762-CC1B-4A37-CA6D-07922BD2CE3B}"/>
              </a:ext>
            </a:extLst>
          </p:cNvPr>
          <p:cNvSpPr/>
          <p:nvPr/>
        </p:nvSpPr>
        <p:spPr>
          <a:xfrm>
            <a:off x="476713" y="3550754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COLLECTION</a:t>
            </a:r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Team STRUCTURE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</a:t>
            </a:fld>
            <a:endParaRPr lang="de-DE" dirty="0"/>
          </a:p>
        </p:txBody>
      </p:sp>
      <p:pic>
        <p:nvPicPr>
          <p:cNvPr id="26" name="图形 25" descr="程序员">
            <a:extLst>
              <a:ext uri="{FF2B5EF4-FFF2-40B4-BE49-F238E27FC236}">
                <a16:creationId xmlns:a16="http://schemas.microsoft.com/office/drawing/2014/main" id="{5DBD0708-94DD-34B7-B546-3BE0C467CB8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85593" y="4725197"/>
            <a:ext cx="914400" cy="914400"/>
          </a:xfrm>
          <a:prstGeom prst="rect">
            <a:avLst/>
          </a:prstGeom>
        </p:spPr>
      </p:pic>
      <p:grpSp>
        <p:nvGrpSpPr>
          <p:cNvPr id="47" name="组合 46">
            <a:extLst>
              <a:ext uri="{FF2B5EF4-FFF2-40B4-BE49-F238E27FC236}">
                <a16:creationId xmlns:a16="http://schemas.microsoft.com/office/drawing/2014/main" id="{7D813606-933E-4301-B31B-C3FC53E5C72D}"/>
              </a:ext>
            </a:extLst>
          </p:cNvPr>
          <p:cNvGrpSpPr/>
          <p:nvPr/>
        </p:nvGrpSpPr>
        <p:grpSpPr>
          <a:xfrm>
            <a:off x="4569691" y="1859550"/>
            <a:ext cx="2160000" cy="1567054"/>
            <a:chOff x="4263215" y="2110331"/>
            <a:chExt cx="2160000" cy="1567054"/>
          </a:xfrm>
        </p:grpSpPr>
        <p:pic>
          <p:nvPicPr>
            <p:cNvPr id="24" name="图形 23" descr="教授">
              <a:extLst>
                <a:ext uri="{FF2B5EF4-FFF2-40B4-BE49-F238E27FC236}">
                  <a16:creationId xmlns:a16="http://schemas.microsoft.com/office/drawing/2014/main" id="{069B1CB8-315D-8A3C-9437-DFB3D97747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932233" y="2110331"/>
              <a:ext cx="914400" cy="914400"/>
            </a:xfrm>
            <a:prstGeom prst="rect">
              <a:avLst/>
            </a:prstGeom>
          </p:spPr>
        </p:pic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FA6077EC-5EBD-0A87-072D-FC091E2174AB}"/>
                </a:ext>
              </a:extLst>
            </p:cNvPr>
            <p:cNvSpPr txBox="1"/>
            <p:nvPr/>
          </p:nvSpPr>
          <p:spPr>
            <a:xfrm>
              <a:off x="4263215" y="3031054"/>
              <a:ext cx="2160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Johannes </a:t>
              </a:r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Wowra</a:t>
              </a:r>
              <a:endParaRPr lang="en-US" altLang="zh-CN" dirty="0">
                <a:latin typeface="Cambria Math" panose="02040503050406030204" pitchFamily="18" charset="0"/>
                <a:ea typeface="Cambria Math" panose="02040503050406030204" pitchFamily="18" charset="0"/>
              </a:endParaRPr>
            </a:p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Supervisor</a:t>
              </a:r>
            </a:p>
          </p:txBody>
        </p:sp>
      </p:grpSp>
      <p:sp>
        <p:nvSpPr>
          <p:cNvPr id="33" name="文本框 32">
            <a:extLst>
              <a:ext uri="{FF2B5EF4-FFF2-40B4-BE49-F238E27FC236}">
                <a16:creationId xmlns:a16="http://schemas.microsoft.com/office/drawing/2014/main" id="{6F93BFA3-0432-ABC2-EDB5-89005FAEC360}"/>
              </a:ext>
            </a:extLst>
          </p:cNvPr>
          <p:cNvSpPr txBox="1"/>
          <p:nvPr/>
        </p:nvSpPr>
        <p:spPr>
          <a:xfrm>
            <a:off x="262793" y="5623271"/>
            <a:ext cx="216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Cambria Math" panose="02040503050406030204" pitchFamily="18" charset="0"/>
                <a:ea typeface="Cambria Math" panose="02040503050406030204" pitchFamily="18" charset="0"/>
              </a:rPr>
              <a:t>Jian Jiang</a:t>
            </a: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00B90ED5-A1CB-54CB-60CB-DE8800CD9AB3}"/>
              </a:ext>
            </a:extLst>
          </p:cNvPr>
          <p:cNvGrpSpPr/>
          <p:nvPr/>
        </p:nvGrpSpPr>
        <p:grpSpPr>
          <a:xfrm>
            <a:off x="1606006" y="4708871"/>
            <a:ext cx="2160000" cy="1300058"/>
            <a:chOff x="1713518" y="4396150"/>
            <a:chExt cx="2160000" cy="1300058"/>
          </a:xfrm>
        </p:grpSpPr>
        <p:pic>
          <p:nvPicPr>
            <p:cNvPr id="27" name="图形 26" descr="程序员">
              <a:extLst>
                <a:ext uri="{FF2B5EF4-FFF2-40B4-BE49-F238E27FC236}">
                  <a16:creationId xmlns:a16="http://schemas.microsoft.com/office/drawing/2014/main" id="{FF41AFAE-A5EA-5DB1-2F4D-039E86ED2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4D69E5E9-030F-64C2-4C6B-B786E223B095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Haoyue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Zhu</a:t>
              </a:r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34195358-C903-DFC9-9B49-CBC7A500A5E0}"/>
              </a:ext>
            </a:extLst>
          </p:cNvPr>
          <p:cNvGrpSpPr/>
          <p:nvPr/>
        </p:nvGrpSpPr>
        <p:grpSpPr>
          <a:xfrm>
            <a:off x="4317681" y="4725197"/>
            <a:ext cx="2160000" cy="1300058"/>
            <a:chOff x="1713518" y="4396150"/>
            <a:chExt cx="2160000" cy="1300058"/>
          </a:xfrm>
        </p:grpSpPr>
        <p:pic>
          <p:nvPicPr>
            <p:cNvPr id="39" name="图形 38" descr="程序员">
              <a:extLst>
                <a:ext uri="{FF2B5EF4-FFF2-40B4-BE49-F238E27FC236}">
                  <a16:creationId xmlns:a16="http://schemas.microsoft.com/office/drawing/2014/main" id="{071D2218-B5F4-BDC8-932E-91D7939FD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0" name="文本框 39">
              <a:extLst>
                <a:ext uri="{FF2B5EF4-FFF2-40B4-BE49-F238E27FC236}">
                  <a16:creationId xmlns:a16="http://schemas.microsoft.com/office/drawing/2014/main" id="{82EA0022-CA38-1A42-76DA-7008C80B4186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Keren Zhou</a:t>
              </a:r>
            </a:p>
          </p:txBody>
        </p:sp>
      </p:grp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3402CEF4-6888-2128-B14A-08D30A00FB22}"/>
              </a:ext>
            </a:extLst>
          </p:cNvPr>
          <p:cNvGrpSpPr/>
          <p:nvPr/>
        </p:nvGrpSpPr>
        <p:grpSpPr>
          <a:xfrm>
            <a:off x="5737447" y="4692545"/>
            <a:ext cx="2160000" cy="1300058"/>
            <a:chOff x="1713518" y="4396150"/>
            <a:chExt cx="2160000" cy="1300058"/>
          </a:xfrm>
        </p:grpSpPr>
        <p:pic>
          <p:nvPicPr>
            <p:cNvPr id="42" name="图形 41" descr="程序员">
              <a:extLst>
                <a:ext uri="{FF2B5EF4-FFF2-40B4-BE49-F238E27FC236}">
                  <a16:creationId xmlns:a16="http://schemas.microsoft.com/office/drawing/2014/main" id="{421AFE2E-97F1-85E6-745E-1F23819725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C491F18-06F3-ABC6-255B-D24D73014740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Ruize Xia</a:t>
              </a: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D197F-6E2C-6012-6AB3-B0F7EBA7B009}"/>
              </a:ext>
            </a:extLst>
          </p:cNvPr>
          <p:cNvGrpSpPr/>
          <p:nvPr/>
        </p:nvGrpSpPr>
        <p:grpSpPr>
          <a:xfrm>
            <a:off x="9099619" y="4708871"/>
            <a:ext cx="2160000" cy="1300058"/>
            <a:chOff x="1713518" y="4396150"/>
            <a:chExt cx="2160000" cy="1300058"/>
          </a:xfrm>
        </p:grpSpPr>
        <p:pic>
          <p:nvPicPr>
            <p:cNvPr id="45" name="图形 44" descr="程序员">
              <a:extLst>
                <a:ext uri="{FF2B5EF4-FFF2-40B4-BE49-F238E27FC236}">
                  <a16:creationId xmlns:a16="http://schemas.microsoft.com/office/drawing/2014/main" id="{0929251A-5D6B-7930-2E3C-36EB25086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297363" y="4396150"/>
              <a:ext cx="914400" cy="914400"/>
            </a:xfrm>
            <a:prstGeom prst="rect">
              <a:avLst/>
            </a:prstGeom>
          </p:spPr>
        </p:pic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9F08C064-EDA4-04A3-89AF-3C895186A8FC}"/>
                </a:ext>
              </a:extLst>
            </p:cNvPr>
            <p:cNvSpPr txBox="1"/>
            <p:nvPr/>
          </p:nvSpPr>
          <p:spPr>
            <a:xfrm>
              <a:off x="1713518" y="5326876"/>
              <a:ext cx="21600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 err="1">
                  <a:latin typeface="Cambria Math" panose="02040503050406030204" pitchFamily="18" charset="0"/>
                  <a:ea typeface="Cambria Math" panose="02040503050406030204" pitchFamily="18" charset="0"/>
                </a:rPr>
                <a:t>Xiaoyan</a:t>
              </a:r>
              <a:r>
                <a:rPr lang="en-US" altLang="zh-CN" dirty="0">
                  <a:latin typeface="Cambria Math" panose="02040503050406030204" pitchFamily="18" charset="0"/>
                  <a:ea typeface="Cambria Math" panose="02040503050406030204" pitchFamily="18" charset="0"/>
                </a:rPr>
                <a:t> Xue</a:t>
              </a:r>
            </a:p>
          </p:txBody>
        </p:sp>
      </p:grpSp>
      <p:sp>
        <p:nvSpPr>
          <p:cNvPr id="48" name="矩形: 圆角 47">
            <a:extLst>
              <a:ext uri="{FF2B5EF4-FFF2-40B4-BE49-F238E27FC236}">
                <a16:creationId xmlns:a16="http://schemas.microsoft.com/office/drawing/2014/main" id="{1E8C1445-B468-5183-A498-2796E4488459}"/>
              </a:ext>
            </a:extLst>
          </p:cNvPr>
          <p:cNvSpPr/>
          <p:nvPr/>
        </p:nvSpPr>
        <p:spPr>
          <a:xfrm>
            <a:off x="4353211" y="3550754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TRAINGING</a:t>
            </a: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id="{3229BCDC-46D2-82AE-E9E4-9141C873C6AF}"/>
              </a:ext>
            </a:extLst>
          </p:cNvPr>
          <p:cNvSpPr/>
          <p:nvPr/>
        </p:nvSpPr>
        <p:spPr>
          <a:xfrm>
            <a:off x="8280612" y="3537760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UI IMPLEMENTATION</a:t>
            </a:r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id="{B19B4639-2FA9-01D0-BCD1-F8208029A5C0}"/>
              </a:ext>
            </a:extLst>
          </p:cNvPr>
          <p:cNvSpPr/>
          <p:nvPr/>
        </p:nvSpPr>
        <p:spPr>
          <a:xfrm>
            <a:off x="476713" y="4192522"/>
            <a:ext cx="304229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DATA  AUGMENTATION</a:t>
            </a:r>
            <a:endParaRPr lang="zh-CN" altLang="en-US" dirty="0"/>
          </a:p>
        </p:txBody>
      </p:sp>
      <p:sp>
        <p:nvSpPr>
          <p:cNvPr id="51" name="矩形: 圆角 50">
            <a:extLst>
              <a:ext uri="{FF2B5EF4-FFF2-40B4-BE49-F238E27FC236}">
                <a16:creationId xmlns:a16="http://schemas.microsoft.com/office/drawing/2014/main" id="{2E83BAEE-0BD5-28B0-3905-C75E5B511091}"/>
              </a:ext>
            </a:extLst>
          </p:cNvPr>
          <p:cNvSpPr/>
          <p:nvPr/>
        </p:nvSpPr>
        <p:spPr>
          <a:xfrm>
            <a:off x="4353211" y="4170688"/>
            <a:ext cx="3339816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MODEL EVALUATION</a:t>
            </a:r>
            <a:endParaRPr lang="zh-CN" altLang="en-US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0942D043-20A9-31B1-65C1-C375F1AA869A}"/>
              </a:ext>
            </a:extLst>
          </p:cNvPr>
          <p:cNvSpPr/>
          <p:nvPr/>
        </p:nvSpPr>
        <p:spPr>
          <a:xfrm>
            <a:off x="8280612" y="4155631"/>
            <a:ext cx="3632666" cy="420336"/>
          </a:xfrm>
          <a:prstGeom prst="roundRect">
            <a:avLst/>
          </a:prstGeom>
          <a:solidFill>
            <a:srgbClr val="966F0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PROJECT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9724910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Project structure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30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/>
              <a:t>BACKEND</a:t>
            </a:r>
            <a:endParaRPr lang="de-DE" sz="3200" dirty="0"/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FB4C876D-E773-7D26-A552-501C4F58B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74" y="2433868"/>
            <a:ext cx="5635640" cy="1085286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9A98826F-8162-1952-9F09-0089B0EC81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651" y="3788999"/>
            <a:ext cx="5699366" cy="69520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3F88C1E6-484A-B934-670C-CB6A14165A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74" y="4739872"/>
            <a:ext cx="5683526" cy="1577657"/>
          </a:xfrm>
          <a:prstGeom prst="rect">
            <a:avLst/>
          </a:prstGeom>
        </p:spPr>
      </p:pic>
      <p:pic>
        <p:nvPicPr>
          <p:cNvPr id="33" name="图片 32">
            <a:extLst>
              <a:ext uri="{FF2B5EF4-FFF2-40B4-BE49-F238E27FC236}">
                <a16:creationId xmlns:a16="http://schemas.microsoft.com/office/drawing/2014/main" id="{DDF7F671-9D61-2443-A407-0D0BBC2A55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85123" y="4044843"/>
            <a:ext cx="5465874" cy="2272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1300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UI display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31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sz="3200" dirty="0" err="1"/>
              <a:t>frontEND</a:t>
            </a:r>
            <a:endParaRPr lang="de-DE" sz="3200" dirty="0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3018436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Demo display!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87862081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32</a:t>
            </a:fld>
            <a:endParaRPr lang="de-DE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04541F17-716F-DBE9-7097-23E1B30CC5A2}"/>
              </a:ext>
            </a:extLst>
          </p:cNvPr>
          <p:cNvSpPr txBox="1">
            <a:spLocks/>
          </p:cNvSpPr>
          <p:nvPr/>
        </p:nvSpPr>
        <p:spPr>
          <a:xfrm>
            <a:off x="2136000" y="2709000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ctr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de-DE" altLang="zh-CN" dirty="0"/>
              <a:t>Related work</a:t>
            </a:r>
            <a:endParaRPr lang="de-DE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B62DB71-1DA0-6232-0B4E-0FBA33D1D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1318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FC13A8-A666-CEE5-6555-E356C92D3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C6E9F83-3C94-6B6B-F8E0-5EBFD069E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RELATED WORK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F3F64F3-CFED-7D66-ECFE-8B9474E75137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160BAE-E01F-578D-0737-6E41A428AD6A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67AD412-9D39-60A5-DF81-067B787A335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B4262F01-879F-455B-B6EB-4765AA225D93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de-DE" sz="3200" dirty="0"/>
          </a:p>
        </p:txBody>
      </p:sp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21B5FDC2-8CCE-E157-5F2B-C11A9131866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68090269"/>
              </p:ext>
            </p:extLst>
          </p:nvPr>
        </p:nvGraphicFramePr>
        <p:xfrm>
          <a:off x="1079996" y="1145997"/>
          <a:ext cx="9696004" cy="49920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349658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616D49A-C831-761C-550D-CE8FB9C97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4002" y="206203"/>
            <a:ext cx="7560000" cy="1080000"/>
          </a:xfrm>
        </p:spPr>
        <p:txBody>
          <a:bodyPr/>
          <a:lstStyle/>
          <a:p>
            <a:r>
              <a:rPr lang="de-DE" altLang="zh-CN" dirty="0"/>
              <a:t>RELATED WORK</a:t>
            </a:r>
            <a:endParaRPr lang="de-DE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3" name="Titel 1">
            <a:extLst>
              <a:ext uri="{FF2B5EF4-FFF2-40B4-BE49-F238E27FC236}">
                <a16:creationId xmlns:a16="http://schemas.microsoft.com/office/drawing/2014/main" id="{CC014A2F-39FA-45BE-8F4F-9CE1BF194C3D}"/>
              </a:ext>
            </a:extLst>
          </p:cNvPr>
          <p:cNvSpPr txBox="1">
            <a:spLocks/>
          </p:cNvSpPr>
          <p:nvPr/>
        </p:nvSpPr>
        <p:spPr>
          <a:xfrm>
            <a:off x="344002" y="85843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endParaRPr lang="de-DE" sz="3200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8E255CA-C551-50D3-4601-BFAEE7E7C1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1539809"/>
            <a:ext cx="5793248" cy="434493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27E2D9A-4EBD-4D81-95B4-77405F0D73EE}"/>
              </a:ext>
            </a:extLst>
          </p:cNvPr>
          <p:cNvSpPr/>
          <p:nvPr/>
        </p:nvSpPr>
        <p:spPr>
          <a:xfrm>
            <a:off x="6816000" y="1810951"/>
            <a:ext cx="2880000" cy="35497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itel 1">
            <a:extLst>
              <a:ext uri="{FF2B5EF4-FFF2-40B4-BE49-F238E27FC236}">
                <a16:creationId xmlns:a16="http://schemas.microsoft.com/office/drawing/2014/main" id="{D0469F43-4FB6-6FD8-5A44-20AF3F97AC64}"/>
              </a:ext>
            </a:extLst>
          </p:cNvPr>
          <p:cNvSpPr txBox="1">
            <a:spLocks/>
          </p:cNvSpPr>
          <p:nvPr/>
        </p:nvSpPr>
        <p:spPr>
          <a:xfrm>
            <a:off x="360000" y="793606"/>
            <a:ext cx="7560000" cy="1080000"/>
          </a:xfrm>
          <a:prstGeom prst="rect">
            <a:avLst/>
          </a:prstGeom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r>
              <a:rPr lang="en-US" altLang="zh-CN" sz="3200" dirty="0"/>
              <a:t>Bounding box</a:t>
            </a:r>
            <a:endParaRPr lang="de-DE" sz="3200" dirty="0"/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F2C9BC62-048B-76FE-972F-647D51A8FF5B}"/>
              </a:ext>
            </a:extLst>
          </p:cNvPr>
          <p:cNvCxnSpPr/>
          <p:nvPr/>
        </p:nvCxnSpPr>
        <p:spPr>
          <a:xfrm flipV="1">
            <a:off x="6812374" y="5396896"/>
            <a:ext cx="0" cy="36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AEF3DA60-BD58-6830-1634-1089002476D5}"/>
              </a:ext>
            </a:extLst>
          </p:cNvPr>
          <p:cNvCxnSpPr/>
          <p:nvPr/>
        </p:nvCxnSpPr>
        <p:spPr>
          <a:xfrm flipV="1">
            <a:off x="9689132" y="5520993"/>
            <a:ext cx="0" cy="3600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56E33C25-E2E8-FD16-B59C-3F1DE0C75403}"/>
              </a:ext>
            </a:extLst>
          </p:cNvPr>
          <p:cNvCxnSpPr>
            <a:cxnSpLocks/>
          </p:cNvCxnSpPr>
          <p:nvPr/>
        </p:nvCxnSpPr>
        <p:spPr>
          <a:xfrm>
            <a:off x="6096000" y="5346387"/>
            <a:ext cx="548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18FA6052-8FE3-B5F0-ADED-B0E06ACC832A}"/>
              </a:ext>
            </a:extLst>
          </p:cNvPr>
          <p:cNvCxnSpPr>
            <a:cxnSpLocks/>
          </p:cNvCxnSpPr>
          <p:nvPr/>
        </p:nvCxnSpPr>
        <p:spPr>
          <a:xfrm>
            <a:off x="6096000" y="1860371"/>
            <a:ext cx="54800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3652554A-1CB4-F3BD-0EFC-38649F4407A8}"/>
              </a:ext>
            </a:extLst>
          </p:cNvPr>
          <p:cNvSpPr txBox="1"/>
          <p:nvPr/>
        </p:nvSpPr>
        <p:spPr>
          <a:xfrm>
            <a:off x="5152259" y="5136799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y_min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5F603C99-C758-6A84-B500-E35F53795B96}"/>
              </a:ext>
            </a:extLst>
          </p:cNvPr>
          <p:cNvSpPr txBox="1"/>
          <p:nvPr/>
        </p:nvSpPr>
        <p:spPr>
          <a:xfrm>
            <a:off x="5162752" y="1663074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y_max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15183B5-8DE8-D925-0FFC-3F106BCA7968}"/>
              </a:ext>
            </a:extLst>
          </p:cNvPr>
          <p:cNvSpPr txBox="1"/>
          <p:nvPr/>
        </p:nvSpPr>
        <p:spPr>
          <a:xfrm>
            <a:off x="6370001" y="5785375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x_min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44ED129-B037-1BE1-9889-A07BDB58E3DC}"/>
              </a:ext>
            </a:extLst>
          </p:cNvPr>
          <p:cNvSpPr txBox="1"/>
          <p:nvPr/>
        </p:nvSpPr>
        <p:spPr>
          <a:xfrm>
            <a:off x="9320009" y="5819901"/>
            <a:ext cx="1080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</a:rPr>
              <a:t>x_max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3461B72A-0608-D5E2-5566-6CD5FC3BC228}"/>
              </a:ext>
            </a:extLst>
          </p:cNvPr>
          <p:cNvSpPr txBox="1"/>
          <p:nvPr/>
        </p:nvSpPr>
        <p:spPr>
          <a:xfrm>
            <a:off x="346570" y="2369101"/>
            <a:ext cx="430943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sz="1800" kern="1200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  <a:ea typeface="+mn-ea"/>
                <a:cs typeface="+mn-cs"/>
              </a:rPr>
              <a:t>Data Augmentation: Use bounding box to get precise dog positions in the image.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</a:rPr>
              <a:t>It helps to identify the breed information and extract useful features for model training. 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endParaRPr lang="en-US" altLang="zh-CN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prstClr val="black">
                    <a:hueOff val="0"/>
                    <a:satOff val="0"/>
                    <a:lumOff val="0"/>
                    <a:alphaOff val="0"/>
                  </a:prstClr>
                </a:solidFill>
                <a:latin typeface="Arial"/>
              </a:rPr>
              <a:t>Randomly cropping to full backgrounds also can be prevented with the help of bounding boxes.</a:t>
            </a:r>
            <a:endParaRPr lang="zh-CN" altLang="en-US" sz="1800" kern="1200" dirty="0"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51924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9">
            <a:extLst>
              <a:ext uri="{FF2B5EF4-FFF2-40B4-BE49-F238E27FC236}">
                <a16:creationId xmlns:a16="http://schemas.microsoft.com/office/drawing/2014/main" id="{CE1B08AF-1630-D3E6-7A2B-D855EC020E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sz="3600" dirty="0">
                <a:latin typeface="Gabriola" panose="04040605051002020D02" pitchFamily="82" charset="0"/>
              </a:rPr>
              <a:t>Any questions?</a:t>
            </a:r>
            <a:endParaRPr lang="de-DE" altLang="zh-CN" sz="3600" dirty="0">
              <a:latin typeface="Gabriola" panose="04040605051002020D02" pitchFamily="82" charset="0"/>
            </a:endParaRPr>
          </a:p>
          <a:p>
            <a:endParaRPr lang="zh-CN" altLang="en-US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13EB286-FE8B-83B2-9614-CEAC4B8490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7DDD-82B9-48A8-B89B-3940DC57672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5F8177BB-DF52-3859-7CF1-BE8273B38F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AAD6D6-94DB-922C-4E1C-AA5D038ED4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6FA274F0-AECE-7385-5780-4C631E45962D}"/>
              </a:ext>
            </a:extLst>
          </p:cNvPr>
          <p:cNvSpPr txBox="1">
            <a:spLocks/>
          </p:cNvSpPr>
          <p:nvPr/>
        </p:nvSpPr>
        <p:spPr>
          <a:xfrm>
            <a:off x="1416000" y="252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Thanks for watching!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0E692467-9291-7D0E-4121-8C92C3E1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  <p:sp>
        <p:nvSpPr>
          <p:cNvPr id="14" name="副标题 5">
            <a:extLst>
              <a:ext uri="{FF2B5EF4-FFF2-40B4-BE49-F238E27FC236}">
                <a16:creationId xmlns:a16="http://schemas.microsoft.com/office/drawing/2014/main" id="{FBF238BD-8AC4-25DD-5995-E13C8491FDB3}"/>
              </a:ext>
            </a:extLst>
          </p:cNvPr>
          <p:cNvSpPr txBox="1">
            <a:spLocks/>
          </p:cNvSpPr>
          <p:nvPr/>
        </p:nvSpPr>
        <p:spPr>
          <a:xfrm>
            <a:off x="1416000" y="4690234"/>
            <a:ext cx="9360000" cy="1468800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None/>
              <a:defRPr sz="16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de-DE" altLang="zh-CN">
              <a:ea typeface="MS PGothic" panose="020B0600070205080204" pitchFamily="34" charset="-128"/>
            </a:endParaRPr>
          </a:p>
          <a:p>
            <a:r>
              <a:rPr lang="de-DE" altLang="zh-CN">
                <a:ea typeface="MS PGothic" panose="020B0600070205080204" pitchFamily="34" charset="-128"/>
              </a:rPr>
              <a:t>DATA SCIENCE II  /  TU DARMSTADT</a:t>
            </a:r>
            <a:endParaRPr lang="zh-CN" altLang="en-US" dirty="0"/>
          </a:p>
        </p:txBody>
      </p:sp>
      <p:sp>
        <p:nvSpPr>
          <p:cNvPr id="15" name="Textplatzhalter 3">
            <a:extLst>
              <a:ext uri="{FF2B5EF4-FFF2-40B4-BE49-F238E27FC236}">
                <a16:creationId xmlns:a16="http://schemas.microsoft.com/office/drawing/2014/main" id="{2DA5D81F-9F1F-84B3-2491-8A00D52AA324}"/>
              </a:ext>
            </a:extLst>
          </p:cNvPr>
          <p:cNvSpPr txBox="1">
            <a:spLocks/>
          </p:cNvSpPr>
          <p:nvPr/>
        </p:nvSpPr>
        <p:spPr>
          <a:xfrm>
            <a:off x="1956000" y="4858857"/>
            <a:ext cx="8280000" cy="903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0" indent="0" algn="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  <a:defRPr sz="4000" kern="1200" spc="40" baseline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tabLst>
                <a:tab pos="715963" algn="r"/>
                <a:tab pos="984250" algn="l"/>
              </a:tabLst>
            </a:pPr>
            <a:r>
              <a:rPr lang="de-DE" dirty="0"/>
              <a:t>	</a:t>
            </a:r>
          </a:p>
          <a:p>
            <a:pPr algn="ctr">
              <a:tabLst>
                <a:tab pos="715963" algn="r"/>
                <a:tab pos="984250" algn="l"/>
              </a:tabLst>
            </a:pPr>
            <a:r>
              <a:rPr lang="de-DE" sz="1600" dirty="0">
                <a:latin typeface="+mn-lt"/>
                <a:ea typeface="MS PGothic" panose="020B0600070205080204" pitchFamily="34" charset="-128"/>
              </a:rPr>
              <a:t>DeadLock</a:t>
            </a:r>
          </a:p>
        </p:txBody>
      </p:sp>
    </p:spTree>
    <p:extLst>
      <p:ext uri="{BB962C8B-B14F-4D97-AF65-F5344CB8AC3E}">
        <p14:creationId xmlns:p14="http://schemas.microsoft.com/office/powerpoint/2010/main" val="852311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4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DOGS: MOST POPULAR PETS </a:t>
            </a:r>
            <a:endParaRPr lang="de-DE" altLang="zh-CN" sz="1800" b="1" dirty="0"/>
          </a:p>
        </p:txBody>
      </p:sp>
      <p:pic>
        <p:nvPicPr>
          <p:cNvPr id="2050" name="Picture 2" descr="2024 年宠物拥有量统计">
            <a:extLst>
              <a:ext uri="{FF2B5EF4-FFF2-40B4-BE49-F238E27FC236}">
                <a16:creationId xmlns:a16="http://schemas.microsoft.com/office/drawing/2014/main" id="{D879DBA0-DF85-92CB-8D17-3072DC9568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42866" y="1111959"/>
            <a:ext cx="3240000" cy="182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9D89826F-7660-5727-7813-74CEEC23F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6000" y="2877672"/>
            <a:ext cx="7176007" cy="3620328"/>
          </a:xfrm>
          <a:prstGeom prst="rect">
            <a:avLst/>
          </a:prstGeom>
        </p:spPr>
      </p:pic>
      <p:sp>
        <p:nvSpPr>
          <p:cNvPr id="22" name="文本框 21">
            <a:extLst>
              <a:ext uri="{FF2B5EF4-FFF2-40B4-BE49-F238E27FC236}">
                <a16:creationId xmlns:a16="http://schemas.microsoft.com/office/drawing/2014/main" id="{40742C27-82E8-C170-5CD4-B57D17A717B1}"/>
              </a:ext>
            </a:extLst>
          </p:cNvPr>
          <p:cNvSpPr txBox="1"/>
          <p:nvPr/>
        </p:nvSpPr>
        <p:spPr>
          <a:xfrm>
            <a:off x="360000" y="2349000"/>
            <a:ext cx="4453042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Dogs are the most popular pet in the U.S. (65.1 million U.S. households own a dog)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Essential dog expenses cost an average of $1,533 annually.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42% of dog owners got their pets from a store, while 38% of dog owners got their pets from an animal shelter or rescue.</a:t>
            </a:r>
            <a:endParaRPr lang="de-DE" altLang="zh-CN" sz="2000" dirty="0"/>
          </a:p>
        </p:txBody>
      </p:sp>
    </p:spTree>
    <p:extLst>
      <p:ext uri="{BB962C8B-B14F-4D97-AF65-F5344CB8AC3E}">
        <p14:creationId xmlns:p14="http://schemas.microsoft.com/office/powerpoint/2010/main" val="21405758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5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1867455-8465-203F-D7E1-F3ED7856BA59}"/>
              </a:ext>
            </a:extLst>
          </p:cNvPr>
          <p:cNvSpPr txBox="1"/>
          <p:nvPr/>
        </p:nvSpPr>
        <p:spPr>
          <a:xfrm>
            <a:off x="360000" y="1876822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DOGS BITING: POTENTIAL RISK AROUND YOU</a:t>
            </a:r>
            <a:endParaRPr lang="de-DE" altLang="zh-CN" sz="18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B94EB8B-24C8-2E58-1039-0D38EFB99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684" y="3843442"/>
            <a:ext cx="6004523" cy="2546261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446F246D-C3BF-6860-7054-9ABD9FDD3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4750" y="2681284"/>
            <a:ext cx="3691864" cy="3708419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297A099C-E0D8-3D8A-6186-64BD53E06C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9039" y="1360769"/>
            <a:ext cx="2990361" cy="2635647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91DB4A2D-6936-352D-FA03-EF93DB16B13F}"/>
              </a:ext>
            </a:extLst>
          </p:cNvPr>
          <p:cNvSpPr txBox="1"/>
          <p:nvPr/>
        </p:nvSpPr>
        <p:spPr>
          <a:xfrm>
            <a:off x="287278" y="2351566"/>
            <a:ext cx="6167242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Every year, an estimated 4.5 million people are bitten by dogs in the United States.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/>
              <a:t>15.55% of dog bites were committed by stray dogs rather than pets.</a:t>
            </a:r>
          </a:p>
        </p:txBody>
      </p:sp>
    </p:spTree>
    <p:extLst>
      <p:ext uri="{BB962C8B-B14F-4D97-AF65-F5344CB8AC3E}">
        <p14:creationId xmlns:p14="http://schemas.microsoft.com/office/powerpoint/2010/main" val="64310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C67BD-F483-A165-FF6A-BAC10AA889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2A06E1-0824-DD13-1DF1-0983E6F56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2C37309-D7FD-985E-57EC-2419036AB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1AF728A-1931-D2FD-D23A-38A8F9A62E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655106F-8845-93A5-8371-4FE8379E6A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6</a:t>
            </a:fld>
            <a:endParaRPr lang="de-DE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7342D88-A4F0-4FA3-BA89-AA3E21597B17}"/>
              </a:ext>
            </a:extLst>
          </p:cNvPr>
          <p:cNvSpPr txBox="1"/>
          <p:nvPr/>
        </p:nvSpPr>
        <p:spPr>
          <a:xfrm>
            <a:off x="360000" y="1876822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altLang="zh-CN" b="1" dirty="0"/>
              <a:t>IN CHINA: </a:t>
            </a:r>
            <a:r>
              <a:rPr lang="en-US" altLang="zh-CN" b="1" dirty="0"/>
              <a:t>SOCIAL REFLECTIONS BROUGHT BY A 2-YEAR-OLD GIRL AS VICTIM OF DOG BITING</a:t>
            </a:r>
            <a:endParaRPr lang="de-DE" altLang="zh-CN" sz="1800" b="1" dirty="0"/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0F02CE42-94E9-6C71-5BC3-6742105E77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3664" y="4842455"/>
            <a:ext cx="2432671" cy="1609298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38FDB5-3C30-A7F0-5444-C83F5911706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1220"/>
          <a:stretch/>
        </p:blipFill>
        <p:spPr>
          <a:xfrm>
            <a:off x="7163047" y="2826871"/>
            <a:ext cx="1365624" cy="1717774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483350AD-9B1D-B29B-E235-1272D8975B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3067"/>
          <a:stretch/>
        </p:blipFill>
        <p:spPr>
          <a:xfrm>
            <a:off x="6502828" y="934344"/>
            <a:ext cx="4456805" cy="1588810"/>
          </a:xfrm>
          <a:prstGeom prst="rect">
            <a:avLst/>
          </a:prstGeom>
        </p:spPr>
      </p:pic>
      <p:sp>
        <p:nvSpPr>
          <p:cNvPr id="24" name="矩形: 圆角 23">
            <a:extLst>
              <a:ext uri="{FF2B5EF4-FFF2-40B4-BE49-F238E27FC236}">
                <a16:creationId xmlns:a16="http://schemas.microsoft.com/office/drawing/2014/main" id="{5231A454-E462-A428-19F9-1132279D75D2}"/>
              </a:ext>
            </a:extLst>
          </p:cNvPr>
          <p:cNvSpPr/>
          <p:nvPr/>
        </p:nvSpPr>
        <p:spPr>
          <a:xfrm>
            <a:off x="296793" y="4103721"/>
            <a:ext cx="1977123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PUBLIC </a:t>
            </a:r>
            <a:endParaRPr lang="zh-CN" altLang="en-US" dirty="0"/>
          </a:p>
        </p:txBody>
      </p:sp>
      <p:sp>
        <p:nvSpPr>
          <p:cNvPr id="25" name="矩形: 圆角 24">
            <a:extLst>
              <a:ext uri="{FF2B5EF4-FFF2-40B4-BE49-F238E27FC236}">
                <a16:creationId xmlns:a16="http://schemas.microsoft.com/office/drawing/2014/main" id="{3D991A9F-F74F-5B5E-57EE-149B264CBAC0}"/>
              </a:ext>
            </a:extLst>
          </p:cNvPr>
          <p:cNvSpPr/>
          <p:nvPr/>
        </p:nvSpPr>
        <p:spPr>
          <a:xfrm>
            <a:off x="3335823" y="4086788"/>
            <a:ext cx="2922248" cy="405279"/>
          </a:xfrm>
          <a:prstGeom prst="roundRect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BASIC KNOWLEDGE </a:t>
            </a:r>
            <a:endParaRPr lang="zh-CN" altLang="en-US" dirty="0"/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F330B6BC-5FF2-2B19-19FC-FC7CF269A8E2}"/>
              </a:ext>
            </a:extLst>
          </p:cNvPr>
          <p:cNvSpPr/>
          <p:nvPr/>
        </p:nvSpPr>
        <p:spPr>
          <a:xfrm>
            <a:off x="296794" y="4816481"/>
            <a:ext cx="1977122" cy="40527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GOVERMENT </a:t>
            </a:r>
            <a:endParaRPr lang="zh-CN" alt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11BED28F-B3EF-03C7-C382-511FC80C78C9}"/>
              </a:ext>
            </a:extLst>
          </p:cNvPr>
          <p:cNvSpPr/>
          <p:nvPr/>
        </p:nvSpPr>
        <p:spPr>
          <a:xfrm>
            <a:off x="3334343" y="4773143"/>
            <a:ext cx="2922248" cy="405279"/>
          </a:xfrm>
          <a:prstGeom prst="roundRect">
            <a:avLst/>
          </a:prstGeom>
          <a:solidFill>
            <a:srgbClr val="00B050"/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LOCAL LEGALS</a:t>
            </a:r>
            <a:endParaRPr lang="zh-CN" altLang="en-US" dirty="0"/>
          </a:p>
        </p:txBody>
      </p:sp>
      <p:sp>
        <p:nvSpPr>
          <p:cNvPr id="28" name="矩形: 圆角 27">
            <a:extLst>
              <a:ext uri="{FF2B5EF4-FFF2-40B4-BE49-F238E27FC236}">
                <a16:creationId xmlns:a16="http://schemas.microsoft.com/office/drawing/2014/main" id="{CAC581A0-709F-F0C1-62A9-3F6E3DE974CF}"/>
              </a:ext>
            </a:extLst>
          </p:cNvPr>
          <p:cNvSpPr/>
          <p:nvPr/>
        </p:nvSpPr>
        <p:spPr>
          <a:xfrm>
            <a:off x="296793" y="5584639"/>
            <a:ext cx="1977122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DOGS </a:t>
            </a:r>
            <a:endParaRPr lang="zh-CN" altLang="en-US" dirty="0"/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6F26DF21-C499-6220-713B-80E4B804B4BB}"/>
              </a:ext>
            </a:extLst>
          </p:cNvPr>
          <p:cNvSpPr/>
          <p:nvPr/>
        </p:nvSpPr>
        <p:spPr>
          <a:xfrm>
            <a:off x="3334343" y="5514896"/>
            <a:ext cx="2922248" cy="405279"/>
          </a:xfrm>
          <a:prstGeom prst="round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TRAINING COURSES </a:t>
            </a:r>
            <a:endParaRPr lang="zh-CN" altLang="en-US" dirty="0"/>
          </a:p>
        </p:txBody>
      </p: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6A8C5960-F128-D687-2C4A-1188358ED7ED}"/>
              </a:ext>
            </a:extLst>
          </p:cNvPr>
          <p:cNvCxnSpPr>
            <a:cxnSpLocks/>
          </p:cNvCxnSpPr>
          <p:nvPr/>
        </p:nvCxnSpPr>
        <p:spPr>
          <a:xfrm>
            <a:off x="2432793" y="4292599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3" name="直接箭头连接符 32">
            <a:extLst>
              <a:ext uri="{FF2B5EF4-FFF2-40B4-BE49-F238E27FC236}">
                <a16:creationId xmlns:a16="http://schemas.microsoft.com/office/drawing/2014/main" id="{AD49E8AA-4981-719F-E5A9-8CD67E3E7A65}"/>
              </a:ext>
            </a:extLst>
          </p:cNvPr>
          <p:cNvCxnSpPr>
            <a:cxnSpLocks/>
          </p:cNvCxnSpPr>
          <p:nvPr/>
        </p:nvCxnSpPr>
        <p:spPr>
          <a:xfrm>
            <a:off x="2460694" y="5020664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C7D04B3F-01A5-E3BE-25D8-992607CFD6A5}"/>
              </a:ext>
            </a:extLst>
          </p:cNvPr>
          <p:cNvCxnSpPr>
            <a:cxnSpLocks/>
          </p:cNvCxnSpPr>
          <p:nvPr/>
        </p:nvCxnSpPr>
        <p:spPr>
          <a:xfrm>
            <a:off x="2460694" y="5732127"/>
            <a:ext cx="72000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35" name="乘号 34">
            <a:extLst>
              <a:ext uri="{FF2B5EF4-FFF2-40B4-BE49-F238E27FC236}">
                <a16:creationId xmlns:a16="http://schemas.microsoft.com/office/drawing/2014/main" id="{C1A25494-7BE4-E130-A3B1-58BF98E04DD4}"/>
              </a:ext>
            </a:extLst>
          </p:cNvPr>
          <p:cNvSpPr/>
          <p:nvPr/>
        </p:nvSpPr>
        <p:spPr>
          <a:xfrm>
            <a:off x="2496351" y="4037087"/>
            <a:ext cx="518877" cy="47191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乘号 35">
            <a:extLst>
              <a:ext uri="{FF2B5EF4-FFF2-40B4-BE49-F238E27FC236}">
                <a16:creationId xmlns:a16="http://schemas.microsoft.com/office/drawing/2014/main" id="{9CC537B5-BCD9-EFC3-1FA9-4EA2DC914551}"/>
              </a:ext>
            </a:extLst>
          </p:cNvPr>
          <p:cNvSpPr/>
          <p:nvPr/>
        </p:nvSpPr>
        <p:spPr>
          <a:xfrm>
            <a:off x="2493894" y="4757087"/>
            <a:ext cx="518877" cy="47191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乘号 36">
            <a:extLst>
              <a:ext uri="{FF2B5EF4-FFF2-40B4-BE49-F238E27FC236}">
                <a16:creationId xmlns:a16="http://schemas.microsoft.com/office/drawing/2014/main" id="{7AF43DC6-B415-8B82-2D99-A26627DA0ADC}"/>
              </a:ext>
            </a:extLst>
          </p:cNvPr>
          <p:cNvSpPr/>
          <p:nvPr/>
        </p:nvSpPr>
        <p:spPr>
          <a:xfrm>
            <a:off x="2542202" y="5465223"/>
            <a:ext cx="518877" cy="471913"/>
          </a:xfrm>
          <a:prstGeom prst="mathMultiply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5822E237-1BED-83A3-417D-9749512D5D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9119" y="2638438"/>
            <a:ext cx="3110946" cy="1921466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F69940F-95FE-9F94-41DD-F58A0ECF80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1230" y="4697723"/>
            <a:ext cx="3110947" cy="1742646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1C126428-C7FE-6918-7769-D8A6FEA181FC}"/>
              </a:ext>
            </a:extLst>
          </p:cNvPr>
          <p:cNvSpPr txBox="1"/>
          <p:nvPr/>
        </p:nvSpPr>
        <p:spPr>
          <a:xfrm>
            <a:off x="988303" y="3341189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/>
              <a:t>CHINA DOGS MANAGEMENT STATUS</a:t>
            </a:r>
            <a:endParaRPr lang="de-DE" altLang="zh-CN" sz="1800" b="1" dirty="0"/>
          </a:p>
        </p:txBody>
      </p:sp>
    </p:spTree>
    <p:extLst>
      <p:ext uri="{BB962C8B-B14F-4D97-AF65-F5344CB8AC3E}">
        <p14:creationId xmlns:p14="http://schemas.microsoft.com/office/powerpoint/2010/main" val="88232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067BE7-85D0-F94B-67B8-D43F86C09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Project overview</a:t>
            </a:r>
            <a:endParaRPr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E07F92C-E711-649D-841E-460F2A1ED6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BEE8E-7E23-49F2-B49C-DAD587C94E25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185E67A-317A-2C8D-D55B-D02BD70557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8AF84F3-8151-AE43-FBA3-F55B281B3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7</a:t>
            </a:fld>
            <a:endParaRPr lang="de-DE" dirty="0"/>
          </a:p>
        </p:txBody>
      </p:sp>
      <p:sp>
        <p:nvSpPr>
          <p:cNvPr id="6" name="Untertitel 2">
            <a:extLst>
              <a:ext uri="{FF2B5EF4-FFF2-40B4-BE49-F238E27FC236}">
                <a16:creationId xmlns:a16="http://schemas.microsoft.com/office/drawing/2014/main" id="{273BC016-8055-BFCE-B550-E8B161AF421B}"/>
              </a:ext>
            </a:extLst>
          </p:cNvPr>
          <p:cNvSpPr txBox="1">
            <a:spLocks/>
          </p:cNvSpPr>
          <p:nvPr/>
        </p:nvSpPr>
        <p:spPr>
          <a:xfrm>
            <a:off x="360000" y="2013364"/>
            <a:ext cx="10362890" cy="3960000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Wingdings" panose="05000000000000000000" pitchFamily="2" charset="2"/>
              <a:buChar char="§"/>
              <a:defRPr sz="20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Wingdings" panose="05000000000000000000" pitchFamily="2" charset="2"/>
              <a:buChar char="§"/>
              <a:defRPr sz="1800" kern="1200" spc="4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sz="3200" b="1" dirty="0">
                <a:solidFill>
                  <a:schemeClr val="accent4"/>
                </a:solidFill>
              </a:rPr>
              <a:t>What?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altLang="zh-CN" sz="2200" spc="0" dirty="0">
                <a:solidFill>
                  <a:prstClr val="black"/>
                </a:solidFill>
              </a:rPr>
              <a:t>A </a:t>
            </a:r>
            <a:r>
              <a:rPr kumimoji="0" lang="de-DE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system </a:t>
            </a:r>
            <a:r>
              <a:rPr kumimoji="0" lang="en-US" altLang="zh-CN" sz="22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that offers a quick and simple classification tool for breeds of the dogs</a:t>
            </a:r>
            <a:r>
              <a:rPr kumimoji="0" lang="en-US" altLang="zh-CN" sz="260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.</a:t>
            </a:r>
          </a:p>
          <a:p>
            <a:r>
              <a:rPr lang="de-DE" altLang="zh-CN" sz="3600" b="1" dirty="0">
                <a:solidFill>
                  <a:schemeClr val="accent4"/>
                </a:solidFill>
              </a:rPr>
              <a:t>Why?</a:t>
            </a:r>
          </a:p>
          <a:p>
            <a:pPr marL="457200" marR="0" lvl="0" indent="-4572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altLang="zh-CN" sz="2100" spc="0" dirty="0">
                <a:solidFill>
                  <a:prstClr val="black"/>
                </a:solidFill>
              </a:rPr>
              <a:t>Dog owners sometimes know little for the breed of their dogs</a:t>
            </a:r>
          </a:p>
          <a:p>
            <a:pPr marL="457200" marR="0" lvl="0" indent="-457200" fontAlgn="auto"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en-US" sz="2100" spc="0" dirty="0">
                <a:solidFill>
                  <a:prstClr val="black"/>
                </a:solidFill>
              </a:rPr>
              <a:t>Q</a:t>
            </a:r>
            <a:r>
              <a:rPr lang="en-US" altLang="zh-CN" sz="2100" spc="0" dirty="0">
                <a:solidFill>
                  <a:prstClr val="black"/>
                </a:solidFill>
              </a:rPr>
              <a:t>uick warning for the danger breeds</a:t>
            </a:r>
            <a:endParaRPr lang="de-DE" sz="2100" spc="0" dirty="0">
              <a:solidFill>
                <a:prstClr val="black"/>
              </a:solidFill>
            </a:endParaRPr>
          </a:p>
          <a:p>
            <a:r>
              <a:rPr lang="de-DE" altLang="zh-CN" sz="3200" b="1" dirty="0">
                <a:solidFill>
                  <a:schemeClr val="accent4"/>
                </a:solidFill>
              </a:rPr>
              <a:t>Whom?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Dog owners who want more information.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Anyone who finds a dog nearby and worries about the potential risk of biting.</a:t>
            </a:r>
          </a:p>
          <a:p>
            <a:pPr marL="457200" indent="-457200">
              <a:buFont typeface="+mj-lt"/>
              <a:buAutoNum type="arabicPeriod"/>
            </a:pPr>
            <a:r>
              <a:rPr kumimoji="0" lang="en-US" altLang="zh-CN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+mn-ea"/>
                <a:cs typeface="+mn-cs"/>
              </a:rPr>
              <a:t>Chinese police and community staff that is responsible for managing dogs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altLang="zh-CN" sz="3200" b="1" dirty="0">
              <a:solidFill>
                <a:schemeClr val="accent4"/>
              </a:solidFill>
            </a:endParaRPr>
          </a:p>
          <a:p>
            <a:pPr marL="0" indent="0">
              <a:buNone/>
            </a:pPr>
            <a:endParaRPr lang="de-DE" sz="3200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6500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Untertitel 2">
            <a:extLst>
              <a:ext uri="{FF2B5EF4-FFF2-40B4-BE49-F238E27FC236}">
                <a16:creationId xmlns:a16="http://schemas.microsoft.com/office/drawing/2014/main" id="{15C06244-48AC-8BB0-6690-790FB275AFC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endParaRPr lang="de-DE" dirty="0"/>
          </a:p>
          <a:p>
            <a:endParaRPr lang="de-DE" dirty="0"/>
          </a:p>
          <a:p>
            <a:endParaRPr lang="de-DE" dirty="0"/>
          </a:p>
          <a:p>
            <a:r>
              <a:rPr lang="en-US" altLang="zh-CN" dirty="0" err="1"/>
              <a:t>Haoyue</a:t>
            </a:r>
            <a:r>
              <a:rPr lang="en-US" altLang="zh-CN" dirty="0"/>
              <a:t> Zhu</a:t>
            </a:r>
          </a:p>
          <a:p>
            <a:r>
              <a:rPr lang="en-US" altLang="zh-CN" dirty="0"/>
              <a:t>Jian Jiang</a:t>
            </a:r>
          </a:p>
          <a:p>
            <a:endParaRPr lang="de-DE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F94462-2412-2CBF-08E3-6490A625D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A67C8D-2069-4FF4-8465-F5CD9D384566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1B71D-9E11-BD0D-8FAF-FBEE6CEED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2F4C09-65E4-4AD7-8D55-83CBD210ED85}" type="slidenum">
              <a:rPr lang="de-DE" smtClean="0"/>
              <a:pPr/>
              <a:t>8</a:t>
            </a:fld>
            <a:endParaRPr lang="de-DE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1BE38F-0014-E1DF-2544-9B18E9CBF8F5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0" y="360363"/>
            <a:ext cx="7559675" cy="179387"/>
          </a:xfrm>
        </p:spPr>
        <p:txBody>
          <a:bodyPr/>
          <a:lstStyle/>
          <a:p>
            <a:r>
              <a:rPr lang="de-DE"/>
              <a:t>Data Science II / Deadlock</a:t>
            </a:r>
            <a:endParaRPr lang="de-DE" dirty="0"/>
          </a:p>
        </p:txBody>
      </p:sp>
      <p:sp>
        <p:nvSpPr>
          <p:cNvPr id="7" name="Titel 1">
            <a:extLst>
              <a:ext uri="{FF2B5EF4-FFF2-40B4-BE49-F238E27FC236}">
                <a16:creationId xmlns:a16="http://schemas.microsoft.com/office/drawing/2014/main" id="{984179F6-C74E-787F-0C9E-3CEC8AA4E318}"/>
              </a:ext>
            </a:extLst>
          </p:cNvPr>
          <p:cNvSpPr txBox="1">
            <a:spLocks/>
          </p:cNvSpPr>
          <p:nvPr/>
        </p:nvSpPr>
        <p:spPr>
          <a:xfrm>
            <a:off x="1350968" y="2709000"/>
            <a:ext cx="9360000" cy="1080000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4200" kern="1200" cap="all" baseline="0">
                <a:solidFill>
                  <a:schemeClr val="tx1"/>
                </a:solidFill>
                <a:latin typeface="Arial Black" panose="020B0A040201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altLang="zh-CN" dirty="0"/>
              <a:t>DATA COLLECTION &amp; </a:t>
            </a:r>
            <a:r>
              <a:rPr lang="de-DE" altLang="zh-CN" dirty="0"/>
              <a:t>Augmentation</a:t>
            </a:r>
            <a:endParaRPr lang="de-DE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7906A33-A443-FC96-A5C6-0014945F4A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3600" y="317118"/>
            <a:ext cx="2438400" cy="962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04769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E2534F-C74B-890D-7E3D-D59D7238DBE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6000" y="1060200"/>
            <a:ext cx="9360000" cy="1080000"/>
          </a:xfrm>
          <a:ln>
            <a:noFill/>
          </a:ln>
        </p:spPr>
        <p:txBody>
          <a:bodyPr/>
          <a:lstStyle/>
          <a:p>
            <a:r>
              <a:rPr lang="de-DE" dirty="0"/>
              <a:t>Data collection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2B8E9F2-A7BE-ABFD-3158-860EB69F8A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5707" y="2538000"/>
            <a:ext cx="10362890" cy="3960000"/>
          </a:xfrm>
        </p:spPr>
        <p:txBody>
          <a:bodyPr>
            <a:normAutofit/>
          </a:bodyPr>
          <a:lstStyle/>
          <a:p>
            <a:pPr algn="l"/>
            <a:r>
              <a:rPr lang="de-DE" sz="3200" b="1" dirty="0">
                <a:solidFill>
                  <a:schemeClr val="accent4"/>
                </a:solidFill>
              </a:rPr>
              <a:t>O</a:t>
            </a:r>
            <a:r>
              <a:rPr lang="en-US" altLang="zh-CN" sz="3200" b="1" dirty="0" err="1">
                <a:solidFill>
                  <a:schemeClr val="accent4"/>
                </a:solidFill>
              </a:rPr>
              <a:t>riginal</a:t>
            </a:r>
            <a:r>
              <a:rPr lang="de-DE" sz="3200" b="1" dirty="0">
                <a:solidFill>
                  <a:schemeClr val="accent4"/>
                </a:solidFill>
              </a:rPr>
              <a:t> Dataset: Stanford Dogs Dataset</a:t>
            </a:r>
          </a:p>
          <a:p>
            <a:pPr algn="l"/>
            <a:r>
              <a:rPr lang="en-US" sz="2800" b="1" dirty="0"/>
              <a:t>Images of 120 breeds of dogs from around the world. </a:t>
            </a:r>
            <a:endParaRPr lang="de-DE" sz="2800" b="1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Number of categories: 120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~150 images per class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Total images: 20,580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1" dirty="0"/>
              <a:t> Annotations: Class labels, Bounding boxes</a:t>
            </a:r>
            <a:endParaRPr lang="de-DE" sz="2000" b="1" dirty="0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289ED5-3F56-46A4-5445-E5101124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60000" y="6558140"/>
            <a:ext cx="1439993" cy="180000"/>
          </a:xfrm>
        </p:spPr>
        <p:txBody>
          <a:bodyPr/>
          <a:lstStyle/>
          <a:p>
            <a:fld id="{337D5050-0005-41D3-BF07-B6BED0E895FB}" type="datetime1">
              <a:rPr lang="de-DE" altLang="zh-CN" smtClean="0"/>
              <a:t>06.02.2024</a:t>
            </a:fld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CB33C290-F17B-21A1-20EF-0D34BDCB11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417905" y="6558140"/>
            <a:ext cx="1462304" cy="180000"/>
          </a:xfrm>
        </p:spPr>
        <p:txBody>
          <a:bodyPr/>
          <a:lstStyle/>
          <a:p>
            <a:fld id="{DD2F4C09-65E4-4AD7-8D55-83CBD210ED85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30F00B4-AE11-5BD2-432F-E6A33DA5C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0000" y="360000"/>
            <a:ext cx="7560000" cy="180000"/>
          </a:xfrm>
        </p:spPr>
        <p:txBody>
          <a:bodyPr/>
          <a:lstStyle/>
          <a:p>
            <a:r>
              <a:rPr lang="de-DE" dirty="0"/>
              <a:t>Data Science II / Deadlock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961EA41-2C50-5264-9CD3-6B91FBED39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3012" y="3789000"/>
            <a:ext cx="4972050" cy="2486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41163"/>
      </p:ext>
    </p:extLst>
  </p:cSld>
  <p:clrMapOvr>
    <a:masterClrMapping/>
  </p:clrMapOvr>
</p:sld>
</file>

<file path=ppt/theme/theme1.xml><?xml version="1.0" encoding="utf-8"?>
<a:theme xmlns:a="http://schemas.openxmlformats.org/drawingml/2006/main" name="Template">
  <a:themeElements>
    <a:clrScheme name="TUD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6001A"/>
      </a:accent1>
      <a:accent2>
        <a:srgbClr val="004E8A"/>
      </a:accent2>
      <a:accent3>
        <a:srgbClr val="009CDA"/>
      </a:accent3>
      <a:accent4>
        <a:srgbClr val="00689D"/>
      </a:accent4>
      <a:accent5>
        <a:srgbClr val="B5B5B5"/>
      </a:accent5>
      <a:accent6>
        <a:srgbClr val="535353"/>
      </a:accent6>
      <a:hlink>
        <a:srgbClr val="243572"/>
      </a:hlink>
      <a:folHlink>
        <a:srgbClr val="611C73"/>
      </a:folHlink>
    </a:clrScheme>
    <a:fontScheme name="TU Darmstadt 2023">
      <a:majorFont>
        <a:latin typeface="Arial Black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1504</Words>
  <Application>Microsoft Office PowerPoint</Application>
  <PresentationFormat>宽屏</PresentationFormat>
  <Paragraphs>412</Paragraphs>
  <Slides>35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4" baseType="lpstr">
      <vt:lpstr>Inter</vt:lpstr>
      <vt:lpstr>MS PGothic</vt:lpstr>
      <vt:lpstr>Arial</vt:lpstr>
      <vt:lpstr>Arial Black</vt:lpstr>
      <vt:lpstr>Calibri</vt:lpstr>
      <vt:lpstr>Cambria Math</vt:lpstr>
      <vt:lpstr>Gabriola</vt:lpstr>
      <vt:lpstr>Wingdings</vt:lpstr>
      <vt:lpstr>Template</vt:lpstr>
      <vt:lpstr>Puppy master</vt:lpstr>
      <vt:lpstr>Contents</vt:lpstr>
      <vt:lpstr>Team STRUCTURE</vt:lpstr>
      <vt:lpstr>Project overview</vt:lpstr>
      <vt:lpstr>Project overview</vt:lpstr>
      <vt:lpstr>Project overview</vt:lpstr>
      <vt:lpstr>Project overview</vt:lpstr>
      <vt:lpstr>PowerPoint 演示文稿</vt:lpstr>
      <vt:lpstr>Data collection</vt:lpstr>
      <vt:lpstr>PowerPoint 演示文稿</vt:lpstr>
      <vt:lpstr>Data Augmentation</vt:lpstr>
      <vt:lpstr>Data Augmentation</vt:lpstr>
      <vt:lpstr>Data Augmentation</vt:lpstr>
      <vt:lpstr>Data Augmentation</vt:lpstr>
      <vt:lpstr>Model training &amp; evaluation</vt:lpstr>
      <vt:lpstr>What is resnet</vt:lpstr>
      <vt:lpstr>Why Resnet50</vt:lpstr>
      <vt:lpstr>Work flow</vt:lpstr>
      <vt:lpstr>Building a Model </vt:lpstr>
      <vt:lpstr>TRAINING</vt:lpstr>
      <vt:lpstr>Visualizing The Metrics Curves </vt:lpstr>
      <vt:lpstr>Visualizing The Metrics Curves</vt:lpstr>
      <vt:lpstr>PowerPoint 演示文稿</vt:lpstr>
      <vt:lpstr>PowerPoint 演示文稿</vt:lpstr>
      <vt:lpstr>PowerPoint 演示文稿</vt:lpstr>
      <vt:lpstr>PowerPoint 演示文稿</vt:lpstr>
      <vt:lpstr>Project structure</vt:lpstr>
      <vt:lpstr>Project structure</vt:lpstr>
      <vt:lpstr>Project structure</vt:lpstr>
      <vt:lpstr>Project structure</vt:lpstr>
      <vt:lpstr>UI display</vt:lpstr>
      <vt:lpstr>PowerPoint 演示文稿</vt:lpstr>
      <vt:lpstr>RELATED WORK</vt:lpstr>
      <vt:lpstr>RELATED WORK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2023-05-22T13:05:43Z</dcterms:created>
  <dcterms:modified xsi:type="dcterms:W3CDTF">2024-02-06T22:41:55Z</dcterms:modified>
</cp:coreProperties>
</file>